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Josefin Sans" charset="1" panose="00000500000000000000"/>
      <p:regular r:id="rId10"/>
    </p:embeddedFont>
    <p:embeddedFont>
      <p:font typeface="Josefin Sans Bold" charset="1" panose="00000800000000000000"/>
      <p:regular r:id="rId11"/>
    </p:embeddedFont>
    <p:embeddedFont>
      <p:font typeface="Josefin Sans Italics" charset="1" panose="00000500000000000000"/>
      <p:regular r:id="rId12"/>
    </p:embeddedFont>
    <p:embeddedFont>
      <p:font typeface="Josefin Sans Bold Italics" charset="1" panose="00000800000000000000"/>
      <p:regular r:id="rId13"/>
    </p:embeddedFont>
    <p:embeddedFont>
      <p:font typeface="Josefin Sans Thin" charset="1" panose="00000300000000000000"/>
      <p:regular r:id="rId14"/>
    </p:embeddedFont>
    <p:embeddedFont>
      <p:font typeface="Josefin Sans Thin Italics" charset="1" panose="00000300000000000000"/>
      <p:regular r:id="rId15"/>
    </p:embeddedFont>
    <p:embeddedFont>
      <p:font typeface="Josefin Sans Light" charset="1" panose="00000400000000000000"/>
      <p:regular r:id="rId16"/>
    </p:embeddedFont>
    <p:embeddedFont>
      <p:font typeface="Josefin Sans Light Italics" charset="1" panose="00000400000000000000"/>
      <p:regular r:id="rId17"/>
    </p:embeddedFont>
    <p:embeddedFont>
      <p:font typeface="Josefin Sans Semi-Bold" charset="1" panose="00000700000000000000"/>
      <p:regular r:id="rId18"/>
    </p:embeddedFont>
    <p:embeddedFont>
      <p:font typeface="Josefin Sans Semi-Bold Italics" charset="1" panose="00000700000000000000"/>
      <p:regular r:id="rId19"/>
    </p:embeddedFont>
    <p:embeddedFont>
      <p:font typeface="Noto Serif Display" charset="1" panose="02020502080505020204"/>
      <p:regular r:id="rId20"/>
    </p:embeddedFont>
    <p:embeddedFont>
      <p:font typeface="Noto Serif Display Bold" charset="1" panose="02020802080505020204"/>
      <p:regular r:id="rId21"/>
    </p:embeddedFont>
    <p:embeddedFont>
      <p:font typeface="Noto Serif Display Italics" charset="1" panose="02020502080505090204"/>
      <p:regular r:id="rId22"/>
    </p:embeddedFont>
    <p:embeddedFont>
      <p:font typeface="Noto Serif Display Bold Italics" charset="1" panose="02020802080505090204"/>
      <p:regular r:id="rId23"/>
    </p:embeddedFont>
    <p:embeddedFont>
      <p:font typeface="Noto Serif Display Thin" charset="1" panose="02020202080505020204"/>
      <p:regular r:id="rId24"/>
    </p:embeddedFont>
    <p:embeddedFont>
      <p:font typeface="Noto Serif Display Thin Italics" charset="1" panose="02020202080505090204"/>
      <p:regular r:id="rId25"/>
    </p:embeddedFont>
    <p:embeddedFont>
      <p:font typeface="Noto Serif Display Extra-Light" charset="1" panose="02020302080505020204"/>
      <p:regular r:id="rId26"/>
    </p:embeddedFont>
    <p:embeddedFont>
      <p:font typeface="Noto Serif Display Extra-Light Italics" charset="1" panose="02020302080505090204"/>
      <p:regular r:id="rId27"/>
    </p:embeddedFont>
    <p:embeddedFont>
      <p:font typeface="Noto Serif Display Light" charset="1" panose="02020402080505020204"/>
      <p:regular r:id="rId28"/>
    </p:embeddedFont>
    <p:embeddedFont>
      <p:font typeface="Noto Serif Display Light Italics" charset="1" panose="02020402080505090204"/>
      <p:regular r:id="rId29"/>
    </p:embeddedFont>
    <p:embeddedFont>
      <p:font typeface="Noto Serif Display Medium" charset="1" panose="02020602080505020204"/>
      <p:regular r:id="rId30"/>
    </p:embeddedFont>
    <p:embeddedFont>
      <p:font typeface="Noto Serif Display Medium Italics" charset="1" panose="02020602080505090204"/>
      <p:regular r:id="rId31"/>
    </p:embeddedFont>
    <p:embeddedFont>
      <p:font typeface="Noto Serif Display Semi-Bold" charset="1" panose="02020702080505020204"/>
      <p:regular r:id="rId32"/>
    </p:embeddedFont>
    <p:embeddedFont>
      <p:font typeface="Noto Serif Display Semi-Bold Italics" charset="1" panose="02020702080505090204"/>
      <p:regular r:id="rId33"/>
    </p:embeddedFont>
    <p:embeddedFont>
      <p:font typeface="Noto Serif Display Ultra-Bold" charset="1" panose="02020902080505020204"/>
      <p:regular r:id="rId34"/>
    </p:embeddedFont>
    <p:embeddedFont>
      <p:font typeface="Noto Serif Display Ultra-Bold Italics" charset="1" panose="02020902080505090204"/>
      <p:regular r:id="rId35"/>
    </p:embeddedFont>
    <p:embeddedFont>
      <p:font typeface="Noto Serif Display Heavy" charset="1" panose="02020A02080505020204"/>
      <p:regular r:id="rId36"/>
    </p:embeddedFont>
    <p:embeddedFont>
      <p:font typeface="Noto Serif Display Heavy Italics" charset="1" panose="02020A0208050509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8902445" y="2680234"/>
            <a:ext cx="8217084" cy="4285996"/>
          </a:xfrm>
          <a:prstGeom prst="rect">
            <a:avLst/>
          </a:prstGeom>
        </p:spPr>
        <p:txBody>
          <a:bodyPr anchor="t" rtlCol="false" tIns="0" lIns="0" bIns="0" rIns="0">
            <a:spAutoFit/>
          </a:bodyPr>
          <a:lstStyle/>
          <a:p>
            <a:pPr>
              <a:lnSpc>
                <a:spcPts val="8372"/>
              </a:lnSpc>
            </a:pPr>
            <a:r>
              <a:rPr lang="en-US" sz="7475">
                <a:solidFill>
                  <a:srgbClr val="F7B4A7"/>
                </a:solidFill>
                <a:latin typeface="Arimo Bold"/>
              </a:rPr>
              <a:t>TIỂU LUẬN MÔN HỌC </a:t>
            </a:r>
            <a:r>
              <a:rPr lang="en-US" sz="7475">
                <a:solidFill>
                  <a:srgbClr val="F7B4A7"/>
                </a:solidFill>
                <a:latin typeface="Arimo Bold"/>
              </a:rPr>
              <a:t>LẬP TRÌNH WEB</a:t>
            </a:r>
          </a:p>
          <a:p>
            <a:pPr>
              <a:lnSpc>
                <a:spcPts val="8372"/>
              </a:lnSpc>
            </a:pPr>
          </a:p>
        </p:txBody>
      </p:sp>
      <p:sp>
        <p:nvSpPr>
          <p:cNvPr name="TextBox 3" id="3"/>
          <p:cNvSpPr txBox="true"/>
          <p:nvPr/>
        </p:nvSpPr>
        <p:spPr>
          <a:xfrm rot="0">
            <a:off x="8902445" y="6422746"/>
            <a:ext cx="8217084" cy="1189990"/>
          </a:xfrm>
          <a:prstGeom prst="rect">
            <a:avLst/>
          </a:prstGeom>
        </p:spPr>
        <p:txBody>
          <a:bodyPr anchor="t" rtlCol="false" tIns="0" lIns="0" bIns="0" rIns="0">
            <a:spAutoFit/>
          </a:bodyPr>
          <a:lstStyle/>
          <a:p>
            <a:pPr>
              <a:lnSpc>
                <a:spcPts val="4760"/>
              </a:lnSpc>
            </a:pPr>
            <a:r>
              <a:rPr lang="en-US" sz="3400">
                <a:solidFill>
                  <a:srgbClr val="94DDDE"/>
                </a:solidFill>
                <a:latin typeface="Josefin Sans Bold Italics"/>
              </a:rPr>
              <a:t>ĐỀ TÀI: WEBSITE BÁN LAPTOP VÀ LINH KIỆN ĐIỆN TỬ</a:t>
            </a:r>
          </a:p>
        </p:txBody>
      </p:sp>
      <p:sp>
        <p:nvSpPr>
          <p:cNvPr name="Freeform 4" id="4"/>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5406165" y="1305434"/>
            <a:ext cx="12306044" cy="8739252"/>
          </a:xfrm>
          <a:custGeom>
            <a:avLst/>
            <a:gdLst/>
            <a:ahLst/>
            <a:cxnLst/>
            <a:rect r="r" b="b" t="t" l="l"/>
            <a:pathLst>
              <a:path h="8739252" w="12306044">
                <a:moveTo>
                  <a:pt x="0" y="0"/>
                </a:moveTo>
                <a:lnTo>
                  <a:pt x="12306044" y="0"/>
                </a:lnTo>
                <a:lnTo>
                  <a:pt x="12306044" y="8739252"/>
                </a:lnTo>
                <a:lnTo>
                  <a:pt x="0" y="8739252"/>
                </a:lnTo>
                <a:lnTo>
                  <a:pt x="0" y="0"/>
                </a:lnTo>
                <a:close/>
              </a:path>
            </a:pathLst>
          </a:custGeom>
          <a:blipFill>
            <a:blip r:embed="rId2"/>
            <a:stretch>
              <a:fillRect l="0" t="0" r="0" b="0"/>
            </a:stretch>
          </a:blipFill>
        </p:spPr>
      </p:sp>
      <p:sp>
        <p:nvSpPr>
          <p:cNvPr name="Freeform 3" id="3"/>
          <p:cNvSpPr/>
          <p:nvPr/>
        </p:nvSpPr>
        <p:spPr>
          <a:xfrm flipH="false" flipV="false" rot="0">
            <a:off x="405746" y="5675060"/>
            <a:ext cx="4522879" cy="4114800"/>
          </a:xfrm>
          <a:custGeom>
            <a:avLst/>
            <a:gdLst/>
            <a:ahLst/>
            <a:cxnLst/>
            <a:rect r="r" b="b" t="t" l="l"/>
            <a:pathLst>
              <a:path h="4114800" w="4522879">
                <a:moveTo>
                  <a:pt x="0" y="0"/>
                </a:moveTo>
                <a:lnTo>
                  <a:pt x="4522880" y="0"/>
                </a:lnTo>
                <a:lnTo>
                  <a:pt x="452288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5746" y="459295"/>
            <a:ext cx="54936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USE CASE QUẢN LÝ KHÁCH HÀNG.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5899358" y="1333329"/>
            <a:ext cx="11831779" cy="8456531"/>
          </a:xfrm>
          <a:custGeom>
            <a:avLst/>
            <a:gdLst/>
            <a:ahLst/>
            <a:cxnLst/>
            <a:rect r="r" b="b" t="t" l="l"/>
            <a:pathLst>
              <a:path h="8456531" w="11831779">
                <a:moveTo>
                  <a:pt x="0" y="0"/>
                </a:moveTo>
                <a:lnTo>
                  <a:pt x="11831778" y="0"/>
                </a:lnTo>
                <a:lnTo>
                  <a:pt x="11831778" y="8456531"/>
                </a:lnTo>
                <a:lnTo>
                  <a:pt x="0" y="8456531"/>
                </a:lnTo>
                <a:lnTo>
                  <a:pt x="0" y="0"/>
                </a:lnTo>
                <a:close/>
              </a:path>
            </a:pathLst>
          </a:custGeom>
          <a:blipFill>
            <a:blip r:embed="rId2"/>
            <a:stretch>
              <a:fillRect l="0" t="0" r="0" b="0"/>
            </a:stretch>
          </a:blipFill>
        </p:spPr>
      </p:sp>
      <p:sp>
        <p:nvSpPr>
          <p:cNvPr name="Freeform 3" id="3"/>
          <p:cNvSpPr/>
          <p:nvPr/>
        </p:nvSpPr>
        <p:spPr>
          <a:xfrm flipH="false" flipV="false" rot="0">
            <a:off x="1028700" y="5561594"/>
            <a:ext cx="4047467" cy="4114800"/>
          </a:xfrm>
          <a:custGeom>
            <a:avLst/>
            <a:gdLst/>
            <a:ahLst/>
            <a:cxnLst/>
            <a:rect r="r" b="b" t="t" l="l"/>
            <a:pathLst>
              <a:path h="4114800" w="4047467">
                <a:moveTo>
                  <a:pt x="0" y="0"/>
                </a:moveTo>
                <a:lnTo>
                  <a:pt x="4047467" y="0"/>
                </a:lnTo>
                <a:lnTo>
                  <a:pt x="40474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5746" y="459295"/>
            <a:ext cx="54936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USE CASE QUẢN LÝ SẢN PHẨM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5485354" y="1028700"/>
            <a:ext cx="12037258" cy="8608318"/>
          </a:xfrm>
          <a:custGeom>
            <a:avLst/>
            <a:gdLst/>
            <a:ahLst/>
            <a:cxnLst/>
            <a:rect r="r" b="b" t="t" l="l"/>
            <a:pathLst>
              <a:path h="8608318" w="12037258">
                <a:moveTo>
                  <a:pt x="0" y="0"/>
                </a:moveTo>
                <a:lnTo>
                  <a:pt x="12037258" y="0"/>
                </a:lnTo>
                <a:lnTo>
                  <a:pt x="12037258" y="8608318"/>
                </a:lnTo>
                <a:lnTo>
                  <a:pt x="0" y="8608318"/>
                </a:lnTo>
                <a:lnTo>
                  <a:pt x="0" y="0"/>
                </a:lnTo>
                <a:close/>
              </a:path>
            </a:pathLst>
          </a:custGeom>
          <a:blipFill>
            <a:blip r:embed="rId2"/>
            <a:stretch>
              <a:fillRect l="0" t="0" r="0" b="0"/>
            </a:stretch>
          </a:blipFill>
        </p:spPr>
      </p:sp>
      <p:sp>
        <p:nvSpPr>
          <p:cNvPr name="Freeform 3" id="3"/>
          <p:cNvSpPr/>
          <p:nvPr/>
        </p:nvSpPr>
        <p:spPr>
          <a:xfrm flipH="false" flipV="false" rot="0">
            <a:off x="798717" y="3275459"/>
            <a:ext cx="3808060" cy="4114800"/>
          </a:xfrm>
          <a:custGeom>
            <a:avLst/>
            <a:gdLst/>
            <a:ahLst/>
            <a:cxnLst/>
            <a:rect r="r" b="b" t="t" l="l"/>
            <a:pathLst>
              <a:path h="4114800" w="3808060">
                <a:moveTo>
                  <a:pt x="0" y="0"/>
                </a:moveTo>
                <a:lnTo>
                  <a:pt x="3808060" y="0"/>
                </a:lnTo>
                <a:lnTo>
                  <a:pt x="38080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5746" y="459295"/>
            <a:ext cx="54936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USE CASE QUẢN LÝ ĐƠN HÀNG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4990595" y="1897086"/>
            <a:ext cx="13011724" cy="7361214"/>
          </a:xfrm>
          <a:custGeom>
            <a:avLst/>
            <a:gdLst/>
            <a:ahLst/>
            <a:cxnLst/>
            <a:rect r="r" b="b" t="t" l="l"/>
            <a:pathLst>
              <a:path h="7361214" w="13011724">
                <a:moveTo>
                  <a:pt x="0" y="0"/>
                </a:moveTo>
                <a:lnTo>
                  <a:pt x="13011724" y="0"/>
                </a:lnTo>
                <a:lnTo>
                  <a:pt x="13011724" y="7361214"/>
                </a:lnTo>
                <a:lnTo>
                  <a:pt x="0" y="7361214"/>
                </a:lnTo>
                <a:lnTo>
                  <a:pt x="0" y="0"/>
                </a:lnTo>
                <a:close/>
              </a:path>
            </a:pathLst>
          </a:custGeom>
          <a:blipFill>
            <a:blip r:embed="rId2"/>
            <a:stretch>
              <a:fillRect l="0" t="0" r="0" b="0"/>
            </a:stretch>
          </a:blipFill>
        </p:spPr>
      </p:sp>
      <p:sp>
        <p:nvSpPr>
          <p:cNvPr name="Freeform 3" id="3"/>
          <p:cNvSpPr/>
          <p:nvPr/>
        </p:nvSpPr>
        <p:spPr>
          <a:xfrm flipH="false" flipV="false" rot="0">
            <a:off x="405746" y="4274292"/>
            <a:ext cx="4278147" cy="4114800"/>
          </a:xfrm>
          <a:custGeom>
            <a:avLst/>
            <a:gdLst/>
            <a:ahLst/>
            <a:cxnLst/>
            <a:rect r="r" b="b" t="t" l="l"/>
            <a:pathLst>
              <a:path h="4114800" w="4278147">
                <a:moveTo>
                  <a:pt x="0" y="0"/>
                </a:moveTo>
                <a:lnTo>
                  <a:pt x="4278148" y="0"/>
                </a:lnTo>
                <a:lnTo>
                  <a:pt x="427814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5746" y="459295"/>
            <a:ext cx="54936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USE CASE QUẢN LÝ DANH MỤC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389951" y="2004160"/>
            <a:ext cx="5337408" cy="5153025"/>
          </a:xfrm>
          <a:custGeom>
            <a:avLst/>
            <a:gdLst/>
            <a:ahLst/>
            <a:cxnLst/>
            <a:rect r="r" b="b" t="t" l="l"/>
            <a:pathLst>
              <a:path h="5153025" w="5337408">
                <a:moveTo>
                  <a:pt x="0" y="0"/>
                </a:moveTo>
                <a:lnTo>
                  <a:pt x="5337408" y="0"/>
                </a:lnTo>
                <a:lnTo>
                  <a:pt x="5337408" y="5153025"/>
                </a:lnTo>
                <a:lnTo>
                  <a:pt x="0" y="5153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5956" y="2566988"/>
            <a:ext cx="8489114" cy="5153025"/>
          </a:xfrm>
          <a:prstGeom prst="rect">
            <a:avLst/>
          </a:prstGeom>
        </p:spPr>
        <p:txBody>
          <a:bodyPr anchor="t" rtlCol="false" tIns="0" lIns="0" bIns="0" rIns="0">
            <a:spAutoFit/>
          </a:bodyPr>
          <a:lstStyle/>
          <a:p>
            <a:pPr>
              <a:lnSpc>
                <a:spcPts val="10199"/>
              </a:lnSpc>
            </a:pPr>
            <a:r>
              <a:rPr lang="en-US" sz="8499">
                <a:solidFill>
                  <a:srgbClr val="F7B4A7"/>
                </a:solidFill>
                <a:latin typeface="Josefin Sans Bold"/>
              </a:rPr>
              <a:t>CHƯƠNG 3: THIẾT KẾ CƠ SỞ DỮ LIỆU</a:t>
            </a:r>
          </a:p>
          <a:p>
            <a:pPr>
              <a:lnSpc>
                <a:spcPts val="102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4541885" y="331045"/>
            <a:ext cx="14246407" cy="927608"/>
          </a:xfrm>
          <a:prstGeom prst="rect">
            <a:avLst/>
          </a:prstGeom>
        </p:spPr>
        <p:txBody>
          <a:bodyPr anchor="t" rtlCol="false" tIns="0" lIns="0" bIns="0" rIns="0">
            <a:spAutoFit/>
          </a:bodyPr>
          <a:lstStyle/>
          <a:p>
            <a:pPr>
              <a:lnSpc>
                <a:spcPts val="6976"/>
              </a:lnSpc>
            </a:pPr>
            <a:r>
              <a:rPr lang="en-US" sz="6400">
                <a:solidFill>
                  <a:srgbClr val="94DDDE"/>
                </a:solidFill>
                <a:latin typeface="Josefin Sans Bold"/>
              </a:rPr>
              <a:t>Sơ đồ quan hệ cơ sở dữ liệu</a:t>
            </a:r>
          </a:p>
        </p:txBody>
      </p:sp>
      <p:sp>
        <p:nvSpPr>
          <p:cNvPr name="Freeform 3" id="3"/>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879313" y="1258653"/>
            <a:ext cx="14946077" cy="8678848"/>
          </a:xfrm>
          <a:custGeom>
            <a:avLst/>
            <a:gdLst/>
            <a:ahLst/>
            <a:cxnLst/>
            <a:rect r="r" b="b" t="t" l="l"/>
            <a:pathLst>
              <a:path h="8678848" w="14946077">
                <a:moveTo>
                  <a:pt x="0" y="0"/>
                </a:moveTo>
                <a:lnTo>
                  <a:pt x="14946077" y="0"/>
                </a:lnTo>
                <a:lnTo>
                  <a:pt x="14946077" y="8678848"/>
                </a:lnTo>
                <a:lnTo>
                  <a:pt x="0" y="8678848"/>
                </a:lnTo>
                <a:lnTo>
                  <a:pt x="0" y="0"/>
                </a:lnTo>
                <a:close/>
              </a:path>
            </a:pathLst>
          </a:custGeom>
          <a:blipFill>
            <a:blip r:embed="rId8"/>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7721017" y="722341"/>
            <a:ext cx="7595781" cy="962025"/>
          </a:xfrm>
          <a:prstGeom prst="rect">
            <a:avLst/>
          </a:prstGeom>
        </p:spPr>
        <p:txBody>
          <a:bodyPr anchor="t" rtlCol="false" tIns="0" lIns="0" bIns="0" rIns="0">
            <a:spAutoFit/>
          </a:bodyPr>
          <a:lstStyle/>
          <a:p>
            <a:pPr>
              <a:lnSpc>
                <a:spcPts val="7559"/>
              </a:lnSpc>
            </a:pPr>
            <a:r>
              <a:rPr lang="en-US" sz="6299">
                <a:solidFill>
                  <a:srgbClr val="F7B4A7"/>
                </a:solidFill>
                <a:latin typeface="Josefin Sans Bold"/>
              </a:rPr>
              <a:t>Mô tả bảng dữ liệu</a:t>
            </a:r>
          </a:p>
        </p:txBody>
      </p:sp>
      <p:sp>
        <p:nvSpPr>
          <p:cNvPr name="TextBox 3" id="3"/>
          <p:cNvSpPr txBox="true"/>
          <p:nvPr/>
        </p:nvSpPr>
        <p:spPr>
          <a:xfrm rot="0">
            <a:off x="8082804" y="2018237"/>
            <a:ext cx="8592473" cy="7790180"/>
          </a:xfrm>
          <a:prstGeom prst="rect">
            <a:avLst/>
          </a:prstGeom>
        </p:spPr>
        <p:txBody>
          <a:bodyPr anchor="t" rtlCol="false" tIns="0" lIns="0" bIns="0" rIns="0">
            <a:spAutoFit/>
          </a:bodyPr>
          <a:lstStyle/>
          <a:p>
            <a:pPr algn="just" marL="739455" indent="-369727" lvl="1">
              <a:lnSpc>
                <a:spcPts val="4794"/>
              </a:lnSpc>
              <a:buFont typeface="Arial"/>
              <a:buChar char="•"/>
            </a:pPr>
            <a:r>
              <a:rPr lang="en-US" sz="3424">
                <a:solidFill>
                  <a:srgbClr val="94DDDE"/>
                </a:solidFill>
                <a:latin typeface="Josefin Sans"/>
              </a:rPr>
              <a:t>Bảng MigrationHistory</a:t>
            </a:r>
          </a:p>
          <a:p>
            <a:pPr algn="just" marL="739455" indent="-369727" lvl="1">
              <a:lnSpc>
                <a:spcPts val="4794"/>
              </a:lnSpc>
              <a:buFont typeface="Arial"/>
              <a:buChar char="•"/>
            </a:pPr>
            <a:r>
              <a:rPr lang="en-US" sz="3424">
                <a:solidFill>
                  <a:srgbClr val="94DDDE"/>
                </a:solidFill>
                <a:latin typeface="Josefin Sans"/>
              </a:rPr>
              <a:t>Bảng Ads</a:t>
            </a:r>
          </a:p>
          <a:p>
            <a:pPr algn="just" marL="739455" indent="-369727" lvl="1">
              <a:lnSpc>
                <a:spcPts val="4794"/>
              </a:lnSpc>
              <a:buFont typeface="Arial"/>
              <a:buChar char="•"/>
            </a:pPr>
            <a:r>
              <a:rPr lang="en-US" sz="3424">
                <a:solidFill>
                  <a:srgbClr val="94DDDE"/>
                </a:solidFill>
                <a:latin typeface="Josefin Sans"/>
              </a:rPr>
              <a:t>Bảng Category</a:t>
            </a:r>
          </a:p>
          <a:p>
            <a:pPr algn="just" marL="739455" indent="-369727" lvl="1">
              <a:lnSpc>
                <a:spcPts val="4794"/>
              </a:lnSpc>
              <a:buFont typeface="Arial"/>
              <a:buChar char="•"/>
            </a:pPr>
            <a:r>
              <a:rPr lang="en-US" sz="3424">
                <a:solidFill>
                  <a:srgbClr val="94DDDE"/>
                </a:solidFill>
                <a:latin typeface="Josefin Sans"/>
              </a:rPr>
              <a:t>Bảng Contact</a:t>
            </a:r>
          </a:p>
          <a:p>
            <a:pPr algn="just" marL="739455" indent="-369727" lvl="1">
              <a:lnSpc>
                <a:spcPts val="4794"/>
              </a:lnSpc>
              <a:buFont typeface="Arial"/>
              <a:buChar char="•"/>
            </a:pPr>
            <a:r>
              <a:rPr lang="en-US" sz="3424">
                <a:solidFill>
                  <a:srgbClr val="94DDDE"/>
                </a:solidFill>
                <a:latin typeface="Josefin Sans"/>
              </a:rPr>
              <a:t>Bảng News</a:t>
            </a:r>
          </a:p>
          <a:p>
            <a:pPr algn="just" marL="739455" indent="-369727" lvl="1">
              <a:lnSpc>
                <a:spcPts val="4794"/>
              </a:lnSpc>
              <a:buFont typeface="Arial"/>
              <a:buChar char="•"/>
            </a:pPr>
            <a:r>
              <a:rPr lang="en-US" sz="3424">
                <a:solidFill>
                  <a:srgbClr val="94DDDE"/>
                </a:solidFill>
                <a:latin typeface="Josefin Sans"/>
              </a:rPr>
              <a:t>Bảng Order</a:t>
            </a:r>
          </a:p>
          <a:p>
            <a:pPr algn="just" marL="739455" indent="-369727" lvl="1">
              <a:lnSpc>
                <a:spcPts val="4794"/>
              </a:lnSpc>
              <a:buFont typeface="Arial"/>
              <a:buChar char="•"/>
            </a:pPr>
            <a:r>
              <a:rPr lang="en-US" sz="3424">
                <a:solidFill>
                  <a:srgbClr val="94DDDE"/>
                </a:solidFill>
                <a:latin typeface="Josefin Sans"/>
              </a:rPr>
              <a:t>Bảng OrderDetail</a:t>
            </a:r>
          </a:p>
          <a:p>
            <a:pPr algn="just" marL="739455" indent="-369727" lvl="1">
              <a:lnSpc>
                <a:spcPts val="4794"/>
              </a:lnSpc>
              <a:buFont typeface="Arial"/>
              <a:buChar char="•"/>
            </a:pPr>
            <a:r>
              <a:rPr lang="en-US" sz="3424">
                <a:solidFill>
                  <a:srgbClr val="94DDDE"/>
                </a:solidFill>
                <a:latin typeface="Josefin Sans"/>
              </a:rPr>
              <a:t>Bảng Post</a:t>
            </a:r>
          </a:p>
          <a:p>
            <a:pPr algn="just" marL="739455" indent="-369727" lvl="1">
              <a:lnSpc>
                <a:spcPts val="4794"/>
              </a:lnSpc>
              <a:buFont typeface="Arial"/>
              <a:buChar char="•"/>
            </a:pPr>
            <a:r>
              <a:rPr lang="en-US" sz="3424">
                <a:solidFill>
                  <a:srgbClr val="94DDDE"/>
                </a:solidFill>
                <a:latin typeface="Josefin Sans"/>
              </a:rPr>
              <a:t>Bảng Product</a:t>
            </a:r>
          </a:p>
          <a:p>
            <a:pPr algn="just" marL="739455" indent="-369727" lvl="1">
              <a:lnSpc>
                <a:spcPts val="4794"/>
              </a:lnSpc>
              <a:buFont typeface="Arial"/>
              <a:buChar char="•"/>
            </a:pPr>
            <a:r>
              <a:rPr lang="en-US" sz="3424">
                <a:solidFill>
                  <a:srgbClr val="94DDDE"/>
                </a:solidFill>
                <a:latin typeface="Josefin Sans"/>
              </a:rPr>
              <a:t>Bảng ProductCategory</a:t>
            </a:r>
          </a:p>
          <a:p>
            <a:pPr algn="just" marL="739455" indent="-369727" lvl="1">
              <a:lnSpc>
                <a:spcPts val="4794"/>
              </a:lnSpc>
              <a:buFont typeface="Arial"/>
              <a:buChar char="•"/>
            </a:pPr>
            <a:r>
              <a:rPr lang="en-US" sz="3424">
                <a:solidFill>
                  <a:srgbClr val="94DDDE"/>
                </a:solidFill>
                <a:latin typeface="Josefin Sans"/>
              </a:rPr>
              <a:t>Bảng ProductImage</a:t>
            </a:r>
          </a:p>
          <a:p>
            <a:pPr algn="just" marL="739455" indent="-369727" lvl="1">
              <a:lnSpc>
                <a:spcPts val="4794"/>
              </a:lnSpc>
              <a:buFont typeface="Arial"/>
              <a:buChar char="•"/>
            </a:pPr>
            <a:r>
              <a:rPr lang="en-US" sz="3424">
                <a:solidFill>
                  <a:srgbClr val="94DDDE"/>
                </a:solidFill>
                <a:latin typeface="Josefin Sans"/>
              </a:rPr>
              <a:t>Bảng Subcribe</a:t>
            </a:r>
          </a:p>
          <a:p>
            <a:pPr algn="just" marL="739455" indent="-369727" lvl="1">
              <a:lnSpc>
                <a:spcPts val="4794"/>
              </a:lnSpc>
              <a:buFont typeface="Arial"/>
              <a:buChar char="•"/>
            </a:pPr>
            <a:r>
              <a:rPr lang="en-US" sz="3424">
                <a:solidFill>
                  <a:srgbClr val="94DDDE"/>
                </a:solidFill>
                <a:latin typeface="Josefin Sans"/>
              </a:rPr>
              <a:t>Bảng SystemSetting</a:t>
            </a:r>
          </a:p>
        </p:txBody>
      </p:sp>
      <p:sp>
        <p:nvSpPr>
          <p:cNvPr name="Freeform 4" id="4"/>
          <p:cNvSpPr/>
          <p:nvPr/>
        </p:nvSpPr>
        <p:spPr>
          <a:xfrm flipH="false" flipV="false" rot="0">
            <a:off x="1309758" y="1684366"/>
            <a:ext cx="3874545" cy="5122596"/>
          </a:xfrm>
          <a:custGeom>
            <a:avLst/>
            <a:gdLst/>
            <a:ahLst/>
            <a:cxnLst/>
            <a:rect r="r" b="b" t="t" l="l"/>
            <a:pathLst>
              <a:path h="5122596" w="3874545">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80976" y="2475095"/>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495732" y="3214319"/>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9705424" y="4186790"/>
            <a:ext cx="8306559" cy="5305815"/>
          </a:xfrm>
          <a:custGeom>
            <a:avLst/>
            <a:gdLst/>
            <a:ahLst/>
            <a:cxnLst/>
            <a:rect r="r" b="b" t="t" l="l"/>
            <a:pathLst>
              <a:path h="5305815" w="8306559">
                <a:moveTo>
                  <a:pt x="0" y="0"/>
                </a:moveTo>
                <a:lnTo>
                  <a:pt x="8306559" y="0"/>
                </a:lnTo>
                <a:lnTo>
                  <a:pt x="8306559" y="5305815"/>
                </a:lnTo>
                <a:lnTo>
                  <a:pt x="0" y="5305815"/>
                </a:lnTo>
                <a:lnTo>
                  <a:pt x="0" y="0"/>
                </a:lnTo>
                <a:close/>
              </a:path>
            </a:pathLst>
          </a:custGeom>
          <a:blipFill>
            <a:blip r:embed="rId2"/>
            <a:stretch>
              <a:fillRect l="0" t="0" r="0" b="0"/>
            </a:stretch>
          </a:blipFill>
        </p:spPr>
      </p:sp>
      <p:sp>
        <p:nvSpPr>
          <p:cNvPr name="TextBox 3" id="3"/>
          <p:cNvSpPr txBox="true"/>
          <p:nvPr/>
        </p:nvSpPr>
        <p:spPr>
          <a:xfrm rot="0">
            <a:off x="1028700" y="1028700"/>
            <a:ext cx="8489114" cy="7724775"/>
          </a:xfrm>
          <a:prstGeom prst="rect">
            <a:avLst/>
          </a:prstGeom>
        </p:spPr>
        <p:txBody>
          <a:bodyPr anchor="t" rtlCol="false" tIns="0" lIns="0" bIns="0" rIns="0">
            <a:spAutoFit/>
          </a:bodyPr>
          <a:lstStyle/>
          <a:p>
            <a:pPr>
              <a:lnSpc>
                <a:spcPts val="10199"/>
              </a:lnSpc>
            </a:pPr>
            <a:r>
              <a:rPr lang="en-US" sz="8499">
                <a:solidFill>
                  <a:srgbClr val="F7B4A7"/>
                </a:solidFill>
                <a:latin typeface="Josefin Sans Bold"/>
              </a:rPr>
              <a:t>CHƯƠNG 4: GIAO DIỆN VÀ CÀI ĐẶT CHƯƠNG TRÌNH</a:t>
            </a:r>
          </a:p>
          <a:p>
            <a:pPr>
              <a:lnSpc>
                <a:spcPts val="102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9642830" y="304466"/>
            <a:ext cx="5272025" cy="9678068"/>
          </a:xfrm>
          <a:custGeom>
            <a:avLst/>
            <a:gdLst/>
            <a:ahLst/>
            <a:cxnLst/>
            <a:rect r="r" b="b" t="t" l="l"/>
            <a:pathLst>
              <a:path h="9678068" w="5272025">
                <a:moveTo>
                  <a:pt x="0" y="0"/>
                </a:moveTo>
                <a:lnTo>
                  <a:pt x="5272026" y="0"/>
                </a:lnTo>
                <a:lnTo>
                  <a:pt x="5272026" y="9678068"/>
                </a:lnTo>
                <a:lnTo>
                  <a:pt x="0" y="9678068"/>
                </a:lnTo>
                <a:lnTo>
                  <a:pt x="0" y="0"/>
                </a:lnTo>
                <a:close/>
              </a:path>
            </a:pathLst>
          </a:custGeom>
          <a:blipFill>
            <a:blip r:embed="rId2"/>
            <a:stretch>
              <a:fillRect l="0" t="0" r="0" b="0"/>
            </a:stretch>
          </a:blipFill>
        </p:spPr>
      </p:sp>
      <p:sp>
        <p:nvSpPr>
          <p:cNvPr name="TextBox 3" id="3"/>
          <p:cNvSpPr txBox="true"/>
          <p:nvPr/>
        </p:nvSpPr>
        <p:spPr>
          <a:xfrm rot="0">
            <a:off x="1028700" y="504293"/>
            <a:ext cx="7079577" cy="1962150"/>
          </a:xfrm>
          <a:prstGeom prst="rect">
            <a:avLst/>
          </a:prstGeom>
        </p:spPr>
        <p:txBody>
          <a:bodyPr anchor="t" rtlCol="false" tIns="0" lIns="0" bIns="0" rIns="0">
            <a:spAutoFit/>
          </a:bodyPr>
          <a:lstStyle/>
          <a:p>
            <a:pPr>
              <a:lnSpc>
                <a:spcPts val="7680"/>
              </a:lnSpc>
            </a:pPr>
            <a:r>
              <a:rPr lang="en-US" sz="6400">
                <a:solidFill>
                  <a:srgbClr val="94DDDE"/>
                </a:solidFill>
                <a:latin typeface="Josefin Sans Bold"/>
              </a:rPr>
              <a:t>Giao diện trang chủ</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577839" y="1717535"/>
            <a:ext cx="11888944" cy="6406294"/>
          </a:xfrm>
          <a:custGeom>
            <a:avLst/>
            <a:gdLst/>
            <a:ahLst/>
            <a:cxnLst/>
            <a:rect r="r" b="b" t="t" l="l"/>
            <a:pathLst>
              <a:path h="6406294" w="11888944">
                <a:moveTo>
                  <a:pt x="0" y="0"/>
                </a:moveTo>
                <a:lnTo>
                  <a:pt x="11888944" y="0"/>
                </a:lnTo>
                <a:lnTo>
                  <a:pt x="11888944" y="6406293"/>
                </a:lnTo>
                <a:lnTo>
                  <a:pt x="0" y="6406293"/>
                </a:lnTo>
                <a:lnTo>
                  <a:pt x="0" y="0"/>
                </a:lnTo>
                <a:close/>
              </a:path>
            </a:pathLst>
          </a:custGeom>
          <a:blipFill>
            <a:blip r:embed="rId2"/>
            <a:stretch>
              <a:fillRect l="0" t="0" r="0" b="0"/>
            </a:stretch>
          </a:blipFill>
        </p:spPr>
      </p:sp>
      <p:sp>
        <p:nvSpPr>
          <p:cNvPr name="Freeform 3" id="3"/>
          <p:cNvSpPr/>
          <p:nvPr/>
        </p:nvSpPr>
        <p:spPr>
          <a:xfrm flipH="false" flipV="false" rot="0">
            <a:off x="6120793" y="3562359"/>
            <a:ext cx="11888944" cy="6453660"/>
          </a:xfrm>
          <a:custGeom>
            <a:avLst/>
            <a:gdLst/>
            <a:ahLst/>
            <a:cxnLst/>
            <a:rect r="r" b="b" t="t" l="l"/>
            <a:pathLst>
              <a:path h="6453660" w="11888944">
                <a:moveTo>
                  <a:pt x="0" y="0"/>
                </a:moveTo>
                <a:lnTo>
                  <a:pt x="11888944" y="0"/>
                </a:lnTo>
                <a:lnTo>
                  <a:pt x="11888944" y="6453660"/>
                </a:lnTo>
                <a:lnTo>
                  <a:pt x="0" y="6453660"/>
                </a:lnTo>
                <a:lnTo>
                  <a:pt x="0" y="0"/>
                </a:lnTo>
                <a:close/>
              </a:path>
            </a:pathLst>
          </a:custGeom>
          <a:blipFill>
            <a:blip r:embed="rId3"/>
            <a:stretch>
              <a:fillRect l="0" t="0" r="0" b="0"/>
            </a:stretch>
          </a:blipFill>
        </p:spPr>
      </p:sp>
      <p:sp>
        <p:nvSpPr>
          <p:cNvPr name="TextBox 4" id="4"/>
          <p:cNvSpPr txBox="true"/>
          <p:nvPr/>
        </p:nvSpPr>
        <p:spPr>
          <a:xfrm rot="0">
            <a:off x="1028700" y="942975"/>
            <a:ext cx="5493611" cy="5196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ĐĂNG NHẬP ĐĂNG KÝ</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7812759" y="1674841"/>
            <a:ext cx="8365470" cy="962025"/>
          </a:xfrm>
          <a:prstGeom prst="rect">
            <a:avLst/>
          </a:prstGeom>
        </p:spPr>
        <p:txBody>
          <a:bodyPr anchor="t" rtlCol="false" tIns="0" lIns="0" bIns="0" rIns="0">
            <a:spAutoFit/>
          </a:bodyPr>
          <a:lstStyle/>
          <a:p>
            <a:pPr>
              <a:lnSpc>
                <a:spcPts val="7559"/>
              </a:lnSpc>
            </a:pPr>
            <a:r>
              <a:rPr lang="en-US" sz="6299">
                <a:solidFill>
                  <a:srgbClr val="F7B4A7"/>
                </a:solidFill>
                <a:latin typeface="Josefin Sans Bold"/>
              </a:rPr>
              <a:t>Thành viên nhóm</a:t>
            </a:r>
          </a:p>
        </p:txBody>
      </p:sp>
      <p:sp>
        <p:nvSpPr>
          <p:cNvPr name="TextBox 3" id="3"/>
          <p:cNvSpPr txBox="true"/>
          <p:nvPr/>
        </p:nvSpPr>
        <p:spPr>
          <a:xfrm rot="0">
            <a:off x="7370277" y="3672205"/>
            <a:ext cx="9889023" cy="1471295"/>
          </a:xfrm>
          <a:prstGeom prst="rect">
            <a:avLst/>
          </a:prstGeom>
        </p:spPr>
        <p:txBody>
          <a:bodyPr anchor="t" rtlCol="false" tIns="0" lIns="0" bIns="0" rIns="0">
            <a:spAutoFit/>
          </a:bodyPr>
          <a:lstStyle/>
          <a:p>
            <a:pPr algn="just" marL="609918" indent="-304959" lvl="1">
              <a:lnSpc>
                <a:spcPts val="3955"/>
              </a:lnSpc>
              <a:buFont typeface="Arial"/>
              <a:buChar char="•"/>
            </a:pPr>
            <a:r>
              <a:rPr lang="en-US" sz="2825">
                <a:solidFill>
                  <a:srgbClr val="94DDDE"/>
                </a:solidFill>
                <a:latin typeface="Josefin Sans"/>
              </a:rPr>
              <a:t> Lê Văn Khải                     MSSV: 2124802010723</a:t>
            </a:r>
          </a:p>
          <a:p>
            <a:pPr algn="just" marL="609918" indent="-304959" lvl="1">
              <a:lnSpc>
                <a:spcPts val="3955"/>
              </a:lnSpc>
              <a:buFont typeface="Arial"/>
              <a:buChar char="•"/>
            </a:pPr>
            <a:r>
              <a:rPr lang="en-US" sz="2825">
                <a:solidFill>
                  <a:srgbClr val="94DDDE"/>
                </a:solidFill>
                <a:latin typeface="Josefin Sans"/>
              </a:rPr>
              <a:t> Đỗ Ngọc Thành Long        MSSV: 2124802010746</a:t>
            </a:r>
          </a:p>
          <a:p>
            <a:pPr algn="just" marL="609918" indent="-304959" lvl="1">
              <a:lnSpc>
                <a:spcPts val="3955"/>
              </a:lnSpc>
              <a:buFont typeface="Arial"/>
              <a:buChar char="•"/>
            </a:pPr>
            <a:r>
              <a:rPr lang="en-US" sz="2825">
                <a:solidFill>
                  <a:srgbClr val="94DDDE"/>
                </a:solidFill>
                <a:latin typeface="Josefin Sans"/>
              </a:rPr>
              <a:t> Đặng Đức Lâm                 MSSV: 2124802010742</a:t>
            </a:r>
          </a:p>
        </p:txBody>
      </p:sp>
      <p:sp>
        <p:nvSpPr>
          <p:cNvPr name="Freeform 4" id="4"/>
          <p:cNvSpPr/>
          <p:nvPr/>
        </p:nvSpPr>
        <p:spPr>
          <a:xfrm flipH="false" flipV="false" rot="0">
            <a:off x="1309758" y="1684366"/>
            <a:ext cx="3874545" cy="5122596"/>
          </a:xfrm>
          <a:custGeom>
            <a:avLst/>
            <a:gdLst/>
            <a:ahLst/>
            <a:cxnLst/>
            <a:rect r="r" b="b" t="t" l="l"/>
            <a:pathLst>
              <a:path h="5122596" w="3874545">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80976" y="2475095"/>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495732" y="3214319"/>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488788" y="594741"/>
            <a:ext cx="11888944" cy="6406294"/>
          </a:xfrm>
          <a:custGeom>
            <a:avLst/>
            <a:gdLst/>
            <a:ahLst/>
            <a:cxnLst/>
            <a:rect r="r" b="b" t="t" l="l"/>
            <a:pathLst>
              <a:path h="6406294" w="11888944">
                <a:moveTo>
                  <a:pt x="0" y="0"/>
                </a:moveTo>
                <a:lnTo>
                  <a:pt x="11888944" y="0"/>
                </a:lnTo>
                <a:lnTo>
                  <a:pt x="11888944" y="6406294"/>
                </a:lnTo>
                <a:lnTo>
                  <a:pt x="0" y="6406294"/>
                </a:lnTo>
                <a:lnTo>
                  <a:pt x="0" y="0"/>
                </a:lnTo>
                <a:close/>
              </a:path>
            </a:pathLst>
          </a:custGeom>
          <a:blipFill>
            <a:blip r:embed="rId2"/>
            <a:stretch>
              <a:fillRect l="0" t="0" r="0" b="0"/>
            </a:stretch>
          </a:blipFill>
        </p:spPr>
      </p:sp>
      <p:sp>
        <p:nvSpPr>
          <p:cNvPr name="Freeform 3" id="3"/>
          <p:cNvSpPr/>
          <p:nvPr/>
        </p:nvSpPr>
        <p:spPr>
          <a:xfrm flipH="false" flipV="false" rot="0">
            <a:off x="5982399" y="3341502"/>
            <a:ext cx="11888944" cy="6418135"/>
          </a:xfrm>
          <a:custGeom>
            <a:avLst/>
            <a:gdLst/>
            <a:ahLst/>
            <a:cxnLst/>
            <a:rect r="r" b="b" t="t" l="l"/>
            <a:pathLst>
              <a:path h="6418135" w="11888944">
                <a:moveTo>
                  <a:pt x="0" y="0"/>
                </a:moveTo>
                <a:lnTo>
                  <a:pt x="11888945" y="0"/>
                </a:lnTo>
                <a:lnTo>
                  <a:pt x="11888945" y="6418136"/>
                </a:lnTo>
                <a:lnTo>
                  <a:pt x="0" y="6418136"/>
                </a:lnTo>
                <a:lnTo>
                  <a:pt x="0" y="0"/>
                </a:lnTo>
                <a:close/>
              </a:path>
            </a:pathLst>
          </a:custGeom>
          <a:blipFill>
            <a:blip r:embed="rId3"/>
            <a:stretch>
              <a:fillRect l="0" t="0" r="0" b="0"/>
            </a:stretch>
          </a:blipFill>
        </p:spPr>
      </p:sp>
      <p:sp>
        <p:nvSpPr>
          <p:cNvPr name="TextBox 4" id="4"/>
          <p:cNvSpPr txBox="true"/>
          <p:nvPr/>
        </p:nvSpPr>
        <p:spPr>
          <a:xfrm rot="0">
            <a:off x="13075803" y="1726579"/>
            <a:ext cx="4464911" cy="5196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TRANG TIN TỨC</a:t>
            </a:r>
          </a:p>
        </p:txBody>
      </p:sp>
      <p:sp>
        <p:nvSpPr>
          <p:cNvPr name="TextBox 5" id="5"/>
          <p:cNvSpPr txBox="true"/>
          <p:nvPr/>
        </p:nvSpPr>
        <p:spPr>
          <a:xfrm rot="0">
            <a:off x="488788" y="8111354"/>
            <a:ext cx="5493611" cy="5196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TRANG KHUYẾN MÃI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2729596" y="2030968"/>
            <a:ext cx="14324763" cy="7790160"/>
          </a:xfrm>
          <a:custGeom>
            <a:avLst/>
            <a:gdLst/>
            <a:ahLst/>
            <a:cxnLst/>
            <a:rect r="r" b="b" t="t" l="l"/>
            <a:pathLst>
              <a:path h="7790160" w="14324763">
                <a:moveTo>
                  <a:pt x="0" y="0"/>
                </a:moveTo>
                <a:lnTo>
                  <a:pt x="14324763" y="0"/>
                </a:lnTo>
                <a:lnTo>
                  <a:pt x="14324763" y="7790160"/>
                </a:lnTo>
                <a:lnTo>
                  <a:pt x="0" y="7790160"/>
                </a:lnTo>
                <a:lnTo>
                  <a:pt x="0" y="0"/>
                </a:lnTo>
                <a:close/>
              </a:path>
            </a:pathLst>
          </a:custGeom>
          <a:blipFill>
            <a:blip r:embed="rId2"/>
            <a:stretch>
              <a:fillRect l="0" t="0" r="0" b="0"/>
            </a:stretch>
          </a:blipFill>
        </p:spPr>
      </p:sp>
      <p:sp>
        <p:nvSpPr>
          <p:cNvPr name="TextBox 3" id="3"/>
          <p:cNvSpPr txBox="true"/>
          <p:nvPr/>
        </p:nvSpPr>
        <p:spPr>
          <a:xfrm rot="0">
            <a:off x="1028700" y="942975"/>
            <a:ext cx="4464911" cy="5196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TRANG SẢN PHẨM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3199528" y="1922591"/>
            <a:ext cx="14343586" cy="7771823"/>
          </a:xfrm>
          <a:custGeom>
            <a:avLst/>
            <a:gdLst/>
            <a:ahLst/>
            <a:cxnLst/>
            <a:rect r="r" b="b" t="t" l="l"/>
            <a:pathLst>
              <a:path h="7771823" w="14343586">
                <a:moveTo>
                  <a:pt x="0" y="0"/>
                </a:moveTo>
                <a:lnTo>
                  <a:pt x="14343586" y="0"/>
                </a:lnTo>
                <a:lnTo>
                  <a:pt x="14343586" y="7771823"/>
                </a:lnTo>
                <a:lnTo>
                  <a:pt x="0" y="7771823"/>
                </a:lnTo>
                <a:lnTo>
                  <a:pt x="0" y="0"/>
                </a:lnTo>
                <a:close/>
              </a:path>
            </a:pathLst>
          </a:custGeom>
          <a:blipFill>
            <a:blip r:embed="rId2"/>
            <a:stretch>
              <a:fillRect l="0" t="0" r="0" b="0"/>
            </a:stretch>
          </a:blipFill>
        </p:spPr>
      </p:sp>
      <p:sp>
        <p:nvSpPr>
          <p:cNvPr name="TextBox 3" id="3"/>
          <p:cNvSpPr txBox="true"/>
          <p:nvPr/>
        </p:nvSpPr>
        <p:spPr>
          <a:xfrm rot="0">
            <a:off x="1028700" y="942975"/>
            <a:ext cx="4464911" cy="5196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TRANG LIÊN HỆ</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942975"/>
            <a:ext cx="4464911" cy="5196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CÁC NÚT KHÁC</a:t>
            </a:r>
          </a:p>
        </p:txBody>
      </p:sp>
      <p:sp>
        <p:nvSpPr>
          <p:cNvPr name="TextBox 3" id="3"/>
          <p:cNvSpPr txBox="true"/>
          <p:nvPr/>
        </p:nvSpPr>
        <p:spPr>
          <a:xfrm rot="0">
            <a:off x="1469606" y="1974559"/>
            <a:ext cx="14598350" cy="6995160"/>
          </a:xfrm>
          <a:prstGeom prst="rect">
            <a:avLst/>
          </a:prstGeom>
        </p:spPr>
        <p:txBody>
          <a:bodyPr anchor="t" rtlCol="false" tIns="0" lIns="0" bIns="0" rIns="0">
            <a:spAutoFit/>
          </a:bodyPr>
          <a:lstStyle/>
          <a:p>
            <a:pPr algn="just">
              <a:lnSpc>
                <a:spcPts val="5039"/>
              </a:lnSpc>
            </a:pPr>
            <a:r>
              <a:rPr lang="en-US" sz="3599">
                <a:solidFill>
                  <a:srgbClr val="94DDDE"/>
                </a:solidFill>
                <a:latin typeface="Noto Serif Display"/>
              </a:rPr>
              <a:t>·Ý nghĩa hành động: Thao tác với các nút với nhiệm vụ phù hợp với các nút như thay đổi ngôn ngữ, chọn đơn vị tiền tệ thanh toán, tìm kiếm.</a:t>
            </a:r>
          </a:p>
          <a:p>
            <a:pPr algn="just">
              <a:lnSpc>
                <a:spcPts val="5039"/>
              </a:lnSpc>
            </a:pPr>
            <a:r>
              <a:rPr lang="en-US" sz="3599">
                <a:solidFill>
                  <a:srgbClr val="94DDDE"/>
                </a:solidFill>
                <a:latin typeface="Noto Serif Display"/>
              </a:rPr>
              <a:t>·Quy tắc hành động: Khách hàng là người nước ngoài khi truy cập vào trang mà khi thanh toán chỉ có tiền ngoại tệ, trường hợp này shop hỗ trợ thêm chức năng chọn đơn vị tiền tệ và đổi ngôn ngữ như các trang web khác và mục tìm kiếm để nhanh chóng tìm được vật phẩm phù hợp</a:t>
            </a:r>
          </a:p>
          <a:p>
            <a:pPr algn="just">
              <a:lnSpc>
                <a:spcPts val="5039"/>
              </a:lnSpc>
            </a:pPr>
            <a:r>
              <a:rPr lang="en-US" sz="3599">
                <a:solidFill>
                  <a:srgbClr val="94DDDE"/>
                </a:solidFill>
                <a:latin typeface="Noto Serif Display"/>
              </a:rPr>
              <a:t>·Các thao tác: Chọn vào nút có chức năng phù hợp mà khách hàng cần thao tác</a:t>
            </a:r>
          </a:p>
          <a:p>
            <a:pPr algn="just">
              <a:lnSpc>
                <a:spcPts val="503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6399056" y="271809"/>
            <a:ext cx="11888944" cy="6465502"/>
          </a:xfrm>
          <a:custGeom>
            <a:avLst/>
            <a:gdLst/>
            <a:ahLst/>
            <a:cxnLst/>
            <a:rect r="r" b="b" t="t" l="l"/>
            <a:pathLst>
              <a:path h="6465502" w="11888944">
                <a:moveTo>
                  <a:pt x="0" y="0"/>
                </a:moveTo>
                <a:lnTo>
                  <a:pt x="11888944" y="0"/>
                </a:lnTo>
                <a:lnTo>
                  <a:pt x="11888944" y="6465502"/>
                </a:lnTo>
                <a:lnTo>
                  <a:pt x="0" y="6465502"/>
                </a:lnTo>
                <a:lnTo>
                  <a:pt x="0" y="0"/>
                </a:lnTo>
                <a:close/>
              </a:path>
            </a:pathLst>
          </a:custGeom>
          <a:blipFill>
            <a:blip r:embed="rId2"/>
            <a:stretch>
              <a:fillRect l="0" t="0" r="0" b="0"/>
            </a:stretch>
          </a:blipFill>
        </p:spPr>
      </p:sp>
      <p:sp>
        <p:nvSpPr>
          <p:cNvPr name="Freeform 3" id="3"/>
          <p:cNvSpPr/>
          <p:nvPr/>
        </p:nvSpPr>
        <p:spPr>
          <a:xfrm flipH="false" flipV="false" rot="0">
            <a:off x="257382" y="3504560"/>
            <a:ext cx="11888944" cy="6501026"/>
          </a:xfrm>
          <a:custGeom>
            <a:avLst/>
            <a:gdLst/>
            <a:ahLst/>
            <a:cxnLst/>
            <a:rect r="r" b="b" t="t" l="l"/>
            <a:pathLst>
              <a:path h="6501026" w="11888944">
                <a:moveTo>
                  <a:pt x="0" y="0"/>
                </a:moveTo>
                <a:lnTo>
                  <a:pt x="11888944" y="0"/>
                </a:lnTo>
                <a:lnTo>
                  <a:pt x="11888944" y="6501026"/>
                </a:lnTo>
                <a:lnTo>
                  <a:pt x="0" y="6501026"/>
                </a:lnTo>
                <a:lnTo>
                  <a:pt x="0" y="0"/>
                </a:lnTo>
                <a:close/>
              </a:path>
            </a:pathLst>
          </a:custGeom>
          <a:blipFill>
            <a:blip r:embed="rId3"/>
            <a:stretch>
              <a:fillRect l="0" t="0" r="0" b="0"/>
            </a:stretch>
          </a:blipFill>
        </p:spPr>
      </p:sp>
      <p:sp>
        <p:nvSpPr>
          <p:cNvPr name="TextBox 4" id="4"/>
          <p:cNvSpPr txBox="true"/>
          <p:nvPr/>
        </p:nvSpPr>
        <p:spPr>
          <a:xfrm rot="0">
            <a:off x="1028700" y="942975"/>
            <a:ext cx="44649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QUẢN LÝ DANH MỤC</a:t>
            </a:r>
          </a:p>
        </p:txBody>
      </p:sp>
      <p:sp>
        <p:nvSpPr>
          <p:cNvPr name="TextBox 5" id="5"/>
          <p:cNvSpPr txBox="true"/>
          <p:nvPr/>
        </p:nvSpPr>
        <p:spPr>
          <a:xfrm rot="0">
            <a:off x="13306184" y="8497507"/>
            <a:ext cx="4464911" cy="5196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QUẢN LÝ QUYỀN.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6107472" y="447064"/>
            <a:ext cx="11888944" cy="6453660"/>
          </a:xfrm>
          <a:custGeom>
            <a:avLst/>
            <a:gdLst/>
            <a:ahLst/>
            <a:cxnLst/>
            <a:rect r="r" b="b" t="t" l="l"/>
            <a:pathLst>
              <a:path h="6453660" w="11888944">
                <a:moveTo>
                  <a:pt x="0" y="0"/>
                </a:moveTo>
                <a:lnTo>
                  <a:pt x="11888945" y="0"/>
                </a:lnTo>
                <a:lnTo>
                  <a:pt x="11888945" y="6453660"/>
                </a:lnTo>
                <a:lnTo>
                  <a:pt x="0" y="6453660"/>
                </a:lnTo>
                <a:lnTo>
                  <a:pt x="0" y="0"/>
                </a:lnTo>
                <a:close/>
              </a:path>
            </a:pathLst>
          </a:custGeom>
          <a:blipFill>
            <a:blip r:embed="rId2"/>
            <a:stretch>
              <a:fillRect l="0" t="0" r="0" b="0"/>
            </a:stretch>
          </a:blipFill>
        </p:spPr>
      </p:sp>
      <p:sp>
        <p:nvSpPr>
          <p:cNvPr name="Freeform 3" id="3"/>
          <p:cNvSpPr/>
          <p:nvPr/>
        </p:nvSpPr>
        <p:spPr>
          <a:xfrm flipH="false" flipV="false" rot="0">
            <a:off x="541729" y="3454734"/>
            <a:ext cx="11888944" cy="6441818"/>
          </a:xfrm>
          <a:custGeom>
            <a:avLst/>
            <a:gdLst/>
            <a:ahLst/>
            <a:cxnLst/>
            <a:rect r="r" b="b" t="t" l="l"/>
            <a:pathLst>
              <a:path h="6441818" w="11888944">
                <a:moveTo>
                  <a:pt x="0" y="0"/>
                </a:moveTo>
                <a:lnTo>
                  <a:pt x="11888944" y="0"/>
                </a:lnTo>
                <a:lnTo>
                  <a:pt x="11888944" y="6441818"/>
                </a:lnTo>
                <a:lnTo>
                  <a:pt x="0" y="6441818"/>
                </a:lnTo>
                <a:lnTo>
                  <a:pt x="0" y="0"/>
                </a:lnTo>
                <a:close/>
              </a:path>
            </a:pathLst>
          </a:custGeom>
          <a:blipFill>
            <a:blip r:embed="rId3"/>
            <a:stretch>
              <a:fillRect l="0" t="0" r="0" b="0"/>
            </a:stretch>
          </a:blipFill>
        </p:spPr>
      </p:sp>
      <p:sp>
        <p:nvSpPr>
          <p:cNvPr name="TextBox 4" id="4"/>
          <p:cNvSpPr txBox="true"/>
          <p:nvPr/>
        </p:nvSpPr>
        <p:spPr>
          <a:xfrm rot="0">
            <a:off x="1028700" y="942975"/>
            <a:ext cx="44649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QUẢN LÝ TÀI KHOẢN</a:t>
            </a:r>
          </a:p>
        </p:txBody>
      </p:sp>
      <p:sp>
        <p:nvSpPr>
          <p:cNvPr name="TextBox 5" id="5"/>
          <p:cNvSpPr txBox="true"/>
          <p:nvPr/>
        </p:nvSpPr>
        <p:spPr>
          <a:xfrm rot="0">
            <a:off x="13306184" y="8497507"/>
            <a:ext cx="44649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QUẢN LÝ TIN TỨC.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6138741" y="466490"/>
            <a:ext cx="11888944" cy="6477343"/>
          </a:xfrm>
          <a:custGeom>
            <a:avLst/>
            <a:gdLst/>
            <a:ahLst/>
            <a:cxnLst/>
            <a:rect r="r" b="b" t="t" l="l"/>
            <a:pathLst>
              <a:path h="6477343" w="11888944">
                <a:moveTo>
                  <a:pt x="0" y="0"/>
                </a:moveTo>
                <a:lnTo>
                  <a:pt x="11888944" y="0"/>
                </a:lnTo>
                <a:lnTo>
                  <a:pt x="11888944" y="6477343"/>
                </a:lnTo>
                <a:lnTo>
                  <a:pt x="0" y="6477343"/>
                </a:lnTo>
                <a:lnTo>
                  <a:pt x="0" y="0"/>
                </a:lnTo>
                <a:close/>
              </a:path>
            </a:pathLst>
          </a:custGeom>
          <a:blipFill>
            <a:blip r:embed="rId2"/>
            <a:stretch>
              <a:fillRect l="0" t="0" r="0" b="0"/>
            </a:stretch>
          </a:blipFill>
        </p:spPr>
      </p:sp>
      <p:sp>
        <p:nvSpPr>
          <p:cNvPr name="Freeform 3" id="3"/>
          <p:cNvSpPr/>
          <p:nvPr/>
        </p:nvSpPr>
        <p:spPr>
          <a:xfrm flipH="false" flipV="false" rot="0">
            <a:off x="541729" y="3466575"/>
            <a:ext cx="11888944" cy="6418135"/>
          </a:xfrm>
          <a:custGeom>
            <a:avLst/>
            <a:gdLst/>
            <a:ahLst/>
            <a:cxnLst/>
            <a:rect r="r" b="b" t="t" l="l"/>
            <a:pathLst>
              <a:path h="6418135" w="11888944">
                <a:moveTo>
                  <a:pt x="0" y="0"/>
                </a:moveTo>
                <a:lnTo>
                  <a:pt x="11888944" y="0"/>
                </a:lnTo>
                <a:lnTo>
                  <a:pt x="11888944" y="6418135"/>
                </a:lnTo>
                <a:lnTo>
                  <a:pt x="0" y="6418135"/>
                </a:lnTo>
                <a:lnTo>
                  <a:pt x="0" y="0"/>
                </a:lnTo>
                <a:close/>
              </a:path>
            </a:pathLst>
          </a:custGeom>
          <a:blipFill>
            <a:blip r:embed="rId3"/>
            <a:stretch>
              <a:fillRect l="0" t="0" r="0" b="0"/>
            </a:stretch>
          </a:blipFill>
        </p:spPr>
      </p:sp>
      <p:sp>
        <p:nvSpPr>
          <p:cNvPr name="TextBox 4" id="4"/>
          <p:cNvSpPr txBox="true"/>
          <p:nvPr/>
        </p:nvSpPr>
        <p:spPr>
          <a:xfrm rot="0">
            <a:off x="1028700" y="942975"/>
            <a:ext cx="44649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QUẢN LÝ BÀI VIẾT</a:t>
            </a:r>
          </a:p>
        </p:txBody>
      </p:sp>
      <p:sp>
        <p:nvSpPr>
          <p:cNvPr name="TextBox 5" id="5"/>
          <p:cNvSpPr txBox="true"/>
          <p:nvPr/>
        </p:nvSpPr>
        <p:spPr>
          <a:xfrm rot="0">
            <a:off x="13306184" y="8497507"/>
            <a:ext cx="44649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QUẢN LÝ ĐƠN HÀNG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3238556" y="1946274"/>
            <a:ext cx="14020744" cy="7541038"/>
          </a:xfrm>
          <a:custGeom>
            <a:avLst/>
            <a:gdLst/>
            <a:ahLst/>
            <a:cxnLst/>
            <a:rect r="r" b="b" t="t" l="l"/>
            <a:pathLst>
              <a:path h="7541038" w="14020744">
                <a:moveTo>
                  <a:pt x="0" y="0"/>
                </a:moveTo>
                <a:lnTo>
                  <a:pt x="14020744" y="0"/>
                </a:lnTo>
                <a:lnTo>
                  <a:pt x="14020744" y="7541037"/>
                </a:lnTo>
                <a:lnTo>
                  <a:pt x="0" y="7541037"/>
                </a:lnTo>
                <a:lnTo>
                  <a:pt x="0" y="0"/>
                </a:lnTo>
                <a:close/>
              </a:path>
            </a:pathLst>
          </a:custGeom>
          <a:blipFill>
            <a:blip r:embed="rId2"/>
            <a:stretch>
              <a:fillRect l="0" t="0" r="0" b="0"/>
            </a:stretch>
          </a:blipFill>
        </p:spPr>
      </p:sp>
      <p:sp>
        <p:nvSpPr>
          <p:cNvPr name="TextBox 3" id="3"/>
          <p:cNvSpPr txBox="true"/>
          <p:nvPr/>
        </p:nvSpPr>
        <p:spPr>
          <a:xfrm rot="0">
            <a:off x="1028700" y="942975"/>
            <a:ext cx="5062091" cy="519684"/>
          </a:xfrm>
          <a:prstGeom prst="rect">
            <a:avLst/>
          </a:prstGeom>
        </p:spPr>
        <p:txBody>
          <a:bodyPr anchor="t" rtlCol="false" tIns="0" lIns="0" bIns="0" rIns="0">
            <a:spAutoFit/>
          </a:bodyPr>
          <a:lstStyle/>
          <a:p>
            <a:pPr algn="ctr">
              <a:lnSpc>
                <a:spcPts val="4263"/>
              </a:lnSpc>
              <a:spcBef>
                <a:spcPct val="0"/>
              </a:spcBef>
            </a:pPr>
            <a:r>
              <a:rPr lang="en-US" sz="2900" spc="580">
                <a:solidFill>
                  <a:srgbClr val="94DDDE"/>
                </a:solidFill>
                <a:latin typeface="Josefin Sans"/>
              </a:rPr>
              <a:t>QUẢN LÝ SẢN PHẨM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476342" y="1951228"/>
            <a:ext cx="6338112" cy="6384545"/>
          </a:xfrm>
          <a:custGeom>
            <a:avLst/>
            <a:gdLst/>
            <a:ahLst/>
            <a:cxnLst/>
            <a:rect r="r" b="b" t="t" l="l"/>
            <a:pathLst>
              <a:path h="6384545" w="6338112">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93423" y="4249824"/>
            <a:ext cx="11047742" cy="3368799"/>
          </a:xfrm>
          <a:prstGeom prst="rect">
            <a:avLst/>
          </a:prstGeom>
        </p:spPr>
        <p:txBody>
          <a:bodyPr anchor="t" rtlCol="false" tIns="0" lIns="0" bIns="0" rIns="0">
            <a:spAutoFit/>
          </a:bodyPr>
          <a:lstStyle/>
          <a:p>
            <a:pPr>
              <a:lnSpc>
                <a:spcPts val="13274"/>
              </a:lnSpc>
            </a:pPr>
            <a:r>
              <a:rPr lang="en-US" sz="11061">
                <a:solidFill>
                  <a:srgbClr val="F7B4A7"/>
                </a:solidFill>
                <a:latin typeface="Josefin Sans Bold"/>
              </a:rPr>
              <a:t>KẾT LUẬN</a:t>
            </a:r>
          </a:p>
          <a:p>
            <a:pPr>
              <a:lnSpc>
                <a:spcPts val="13274"/>
              </a:lnSpc>
            </a:pP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653481" y="523941"/>
            <a:ext cx="17884664" cy="1586484"/>
          </a:xfrm>
          <a:prstGeom prst="rect">
            <a:avLst/>
          </a:prstGeom>
        </p:spPr>
        <p:txBody>
          <a:bodyPr anchor="t" rtlCol="false" tIns="0" lIns="0" bIns="0" rIns="0">
            <a:spAutoFit/>
          </a:bodyPr>
          <a:lstStyle/>
          <a:p>
            <a:pPr>
              <a:lnSpc>
                <a:spcPts val="4263"/>
              </a:lnSpc>
              <a:spcBef>
                <a:spcPct val="0"/>
              </a:spcBef>
            </a:pPr>
            <a:r>
              <a:rPr lang="en-US" sz="2900" spc="580">
                <a:solidFill>
                  <a:srgbClr val="FFFFFF"/>
                </a:solidFill>
                <a:latin typeface="Arimo"/>
              </a:rPr>
              <a:t>QUA QUÁ TRÌNH THỰC HIỆN TIỂU LUẬN NÀY, CHÚNG EM ĐÃ THẤY RÕ SỨC MẠNH VÀ TIỀM NĂNG CỦA VIỆC ÁP DỤNG CÔNG NGHỆ VÀO KINH DOANH BÁN LẺ TRỰC TUYẾN.</a:t>
            </a:r>
          </a:p>
        </p:txBody>
      </p:sp>
      <p:sp>
        <p:nvSpPr>
          <p:cNvPr name="TextBox 3" id="3"/>
          <p:cNvSpPr txBox="true"/>
          <p:nvPr/>
        </p:nvSpPr>
        <p:spPr>
          <a:xfrm rot="0">
            <a:off x="653481" y="2412908"/>
            <a:ext cx="16821545" cy="3186684"/>
          </a:xfrm>
          <a:prstGeom prst="rect">
            <a:avLst/>
          </a:prstGeom>
        </p:spPr>
        <p:txBody>
          <a:bodyPr anchor="t" rtlCol="false" tIns="0" lIns="0" bIns="0" rIns="0">
            <a:spAutoFit/>
          </a:bodyPr>
          <a:lstStyle/>
          <a:p>
            <a:pPr algn="just">
              <a:lnSpc>
                <a:spcPts val="4263"/>
              </a:lnSpc>
              <a:spcBef>
                <a:spcPct val="0"/>
              </a:spcBef>
            </a:pPr>
            <a:r>
              <a:rPr lang="en-US" sz="2900" spc="580">
                <a:solidFill>
                  <a:srgbClr val="FFFFFF"/>
                </a:solidFill>
                <a:latin typeface="Arimo"/>
              </a:rPr>
              <a:t>TỪ VIỆC NGHIÊN CỨU, PHÂN TÍCH ĐỐI TƯỢNG KHÁCH HÀNG, TẠO RA GIAO DIỆN THÂN THIỆN VÀ DỄ SỬ DỤNG, ĐẾN VIỆC TÍCH HỢP CÁC PHƯƠNG THỨC THANH TOÁN AN TOÀN VÀ HIỆU QUẢ, CHÚNG EM ĐÃ TIẾN XA HƠN TRONG VIỆC HIỂU VÀ ÁP DỤNG CÁC YẾU TỐ QUAN TRỌNG TRONG XÂY DỰNG MỘT WEBSITE BÁN HÀNG LINH KIỆN ĐIỆN TỬ THÀNH CÔNG. </a:t>
            </a:r>
          </a:p>
        </p:txBody>
      </p:sp>
      <p:sp>
        <p:nvSpPr>
          <p:cNvPr name="TextBox 4" id="4"/>
          <p:cNvSpPr txBox="true"/>
          <p:nvPr/>
        </p:nvSpPr>
        <p:spPr>
          <a:xfrm rot="0">
            <a:off x="653481" y="5904392"/>
            <a:ext cx="16821545" cy="3186684"/>
          </a:xfrm>
          <a:prstGeom prst="rect">
            <a:avLst/>
          </a:prstGeom>
        </p:spPr>
        <p:txBody>
          <a:bodyPr anchor="t" rtlCol="false" tIns="0" lIns="0" bIns="0" rIns="0">
            <a:spAutoFit/>
          </a:bodyPr>
          <a:lstStyle/>
          <a:p>
            <a:pPr algn="just">
              <a:lnSpc>
                <a:spcPts val="4263"/>
              </a:lnSpc>
              <a:spcBef>
                <a:spcPct val="0"/>
              </a:spcBef>
            </a:pPr>
            <a:r>
              <a:rPr lang="en-US" sz="2900" spc="580">
                <a:solidFill>
                  <a:srgbClr val="FFFFFF"/>
                </a:solidFill>
                <a:latin typeface="Arimo"/>
              </a:rPr>
              <a:t>TUY NHIÊN, DO KIẾN THỨC CỦA CHÚNG EM CHƯA TỐT NÊN VIỆC XÂY DỰNG MỘT TRANG WEB BÁN HÀNG LINH KIỆN ĐIỆN TỬ  ONLINE VẪN CHƯA HOÀN THÀNH. ĐỂ DUY TRÌ VÀ PHÁT TRIỂN, CHÚNG EM CẦN LIÊN TỤC CẢI THIỆN VÀ ĐIỀU CHỈNH DỰA TRÊN PHẢN HỒI TỪ GIÁO VIÊN, THAY ĐỔI TRONG THỊ TRƯỜNG, VÀ SỰ PHÁT TRIỂN CỦA CÔNG NGHỆ.</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7613780" y="2802017"/>
            <a:ext cx="8592473" cy="3925571"/>
          </a:xfrm>
          <a:prstGeom prst="rect">
            <a:avLst/>
          </a:prstGeom>
        </p:spPr>
        <p:txBody>
          <a:bodyPr anchor="t" rtlCol="false" tIns="0" lIns="0" bIns="0" rIns="0">
            <a:spAutoFit/>
          </a:bodyPr>
          <a:lstStyle/>
          <a:p>
            <a:pPr algn="just">
              <a:lnSpc>
                <a:spcPts val="7454"/>
              </a:lnSpc>
            </a:pPr>
            <a:r>
              <a:rPr lang="en-US" sz="5324">
                <a:solidFill>
                  <a:srgbClr val="F7B4A7"/>
                </a:solidFill>
                <a:latin typeface="Josefin Sans Bold"/>
              </a:rPr>
              <a:t>Cấu trúc đồ án:</a:t>
            </a:r>
          </a:p>
          <a:p>
            <a:pPr algn="just" marL="609918" indent="-304959" lvl="1">
              <a:lnSpc>
                <a:spcPts val="3955"/>
              </a:lnSpc>
              <a:buFont typeface="Arial"/>
              <a:buChar char="•"/>
            </a:pPr>
            <a:r>
              <a:rPr lang="en-US" sz="2825">
                <a:solidFill>
                  <a:srgbClr val="94DDDE"/>
                </a:solidFill>
                <a:latin typeface="Josefin Sans"/>
              </a:rPr>
              <a:t>Phần mở đầu.</a:t>
            </a:r>
          </a:p>
          <a:p>
            <a:pPr algn="just" marL="609918" indent="-304959" lvl="1">
              <a:lnSpc>
                <a:spcPts val="3955"/>
              </a:lnSpc>
              <a:buFont typeface="Arial"/>
              <a:buChar char="•"/>
            </a:pPr>
            <a:r>
              <a:rPr lang="en-US" sz="2825">
                <a:solidFill>
                  <a:srgbClr val="94DDDE"/>
                </a:solidFill>
                <a:latin typeface="Josefin Sans"/>
              </a:rPr>
              <a:t>Chương 1: Tổng quan.</a:t>
            </a:r>
          </a:p>
          <a:p>
            <a:pPr algn="just" marL="609918" indent="-304959" lvl="1">
              <a:lnSpc>
                <a:spcPts val="3955"/>
              </a:lnSpc>
              <a:buFont typeface="Arial"/>
              <a:buChar char="•"/>
            </a:pPr>
            <a:r>
              <a:rPr lang="en-US" sz="2825">
                <a:solidFill>
                  <a:srgbClr val="94DDDE"/>
                </a:solidFill>
                <a:latin typeface="Josefin Sans"/>
              </a:rPr>
              <a:t>Chương 2: Phân tích hệ thống.</a:t>
            </a:r>
          </a:p>
          <a:p>
            <a:pPr algn="just" marL="609918" indent="-304959" lvl="1">
              <a:lnSpc>
                <a:spcPts val="3955"/>
              </a:lnSpc>
              <a:buFont typeface="Arial"/>
              <a:buChar char="•"/>
            </a:pPr>
            <a:r>
              <a:rPr lang="en-US" sz="2825">
                <a:solidFill>
                  <a:srgbClr val="94DDDE"/>
                </a:solidFill>
                <a:latin typeface="Josefin Sans"/>
              </a:rPr>
              <a:t>Chương 3: Thiết kế cơ sở dữ liệu.</a:t>
            </a:r>
          </a:p>
          <a:p>
            <a:pPr algn="just" marL="609918" indent="-304959" lvl="1">
              <a:lnSpc>
                <a:spcPts val="3955"/>
              </a:lnSpc>
              <a:buFont typeface="Arial"/>
              <a:buChar char="•"/>
            </a:pPr>
            <a:r>
              <a:rPr lang="en-US" sz="2825">
                <a:solidFill>
                  <a:srgbClr val="94DDDE"/>
                </a:solidFill>
                <a:latin typeface="Josefin Sans"/>
              </a:rPr>
              <a:t>Chương 4: Giao diện và cài đặt chương trình.</a:t>
            </a:r>
          </a:p>
          <a:p>
            <a:pPr algn="just" marL="609918" indent="-304959" lvl="1">
              <a:lnSpc>
                <a:spcPts val="3955"/>
              </a:lnSpc>
              <a:buFont typeface="Arial"/>
              <a:buChar char="•"/>
            </a:pPr>
            <a:r>
              <a:rPr lang="en-US" sz="2825">
                <a:solidFill>
                  <a:srgbClr val="94DDDE"/>
                </a:solidFill>
                <a:latin typeface="Josefin Sans"/>
              </a:rPr>
              <a:t>Tổng kết và hướng phát triển.</a:t>
            </a:r>
          </a:p>
        </p:txBody>
      </p:sp>
      <p:sp>
        <p:nvSpPr>
          <p:cNvPr name="Freeform 3" id="3"/>
          <p:cNvSpPr/>
          <p:nvPr/>
        </p:nvSpPr>
        <p:spPr>
          <a:xfrm flipH="false" flipV="false" rot="0">
            <a:off x="1309758" y="1684366"/>
            <a:ext cx="3874545" cy="5122596"/>
          </a:xfrm>
          <a:custGeom>
            <a:avLst/>
            <a:gdLst/>
            <a:ahLst/>
            <a:cxnLst/>
            <a:rect r="r" b="b" t="t" l="l"/>
            <a:pathLst>
              <a:path h="5122596" w="3874545">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99562" y="2582202"/>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47031" y="3315395"/>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0" y="2630170"/>
            <a:ext cx="18288000" cy="4750436"/>
          </a:xfrm>
          <a:prstGeom prst="rect">
            <a:avLst/>
          </a:prstGeom>
        </p:spPr>
        <p:txBody>
          <a:bodyPr anchor="t" rtlCol="false" tIns="0" lIns="0" bIns="0" rIns="0">
            <a:spAutoFit/>
          </a:bodyPr>
          <a:lstStyle/>
          <a:p>
            <a:pPr algn="ctr">
              <a:lnSpc>
                <a:spcPts val="19039"/>
              </a:lnSpc>
            </a:pPr>
            <a:r>
              <a:rPr lang="en-US" sz="13599">
                <a:solidFill>
                  <a:srgbClr val="2B4B82"/>
                </a:solidFill>
                <a:latin typeface="Josefin Sans Bold"/>
              </a:rPr>
              <a:t>Cảm ơn thầy và các bạn đã lắng nghe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615956" y="3209925"/>
            <a:ext cx="8489114" cy="3867150"/>
          </a:xfrm>
          <a:prstGeom prst="rect">
            <a:avLst/>
          </a:prstGeom>
        </p:spPr>
        <p:txBody>
          <a:bodyPr anchor="t" rtlCol="false" tIns="0" lIns="0" bIns="0" rIns="0">
            <a:spAutoFit/>
          </a:bodyPr>
          <a:lstStyle/>
          <a:p>
            <a:pPr>
              <a:lnSpc>
                <a:spcPts val="10199"/>
              </a:lnSpc>
            </a:pPr>
            <a:r>
              <a:rPr lang="en-US" sz="8499">
                <a:solidFill>
                  <a:srgbClr val="F7B4A7"/>
                </a:solidFill>
                <a:latin typeface="Josefin Sans Bold"/>
              </a:rPr>
              <a:t>CHƯƠNG 1: TỔNG QUAN</a:t>
            </a:r>
          </a:p>
          <a:p>
            <a:pPr>
              <a:lnSpc>
                <a:spcPts val="10200"/>
              </a:lnSpc>
            </a:pPr>
          </a:p>
        </p:txBody>
      </p:sp>
      <p:sp>
        <p:nvSpPr>
          <p:cNvPr name="Freeform 3" id="3"/>
          <p:cNvSpPr/>
          <p:nvPr/>
        </p:nvSpPr>
        <p:spPr>
          <a:xfrm flipH="false" flipV="false" rot="0">
            <a:off x="10851701" y="1376500"/>
            <a:ext cx="5264382" cy="7534000"/>
          </a:xfrm>
          <a:custGeom>
            <a:avLst/>
            <a:gdLst/>
            <a:ahLst/>
            <a:cxnLst/>
            <a:rect r="r" b="b" t="t" l="l"/>
            <a:pathLst>
              <a:path h="7534000" w="5264382">
                <a:moveTo>
                  <a:pt x="0" y="0"/>
                </a:moveTo>
                <a:lnTo>
                  <a:pt x="5264382" y="0"/>
                </a:lnTo>
                <a:lnTo>
                  <a:pt x="5264382" y="7534000"/>
                </a:lnTo>
                <a:lnTo>
                  <a:pt x="0" y="7534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99382"/>
            <a:ext cx="6502641" cy="6660836"/>
          </a:xfrm>
          <a:custGeom>
            <a:avLst/>
            <a:gdLst/>
            <a:ahLst/>
            <a:cxnLst/>
            <a:rect r="r" b="b" t="t" l="l"/>
            <a:pathLst>
              <a:path h="6660836" w="6502641">
                <a:moveTo>
                  <a:pt x="0" y="0"/>
                </a:moveTo>
                <a:lnTo>
                  <a:pt x="6502641" y="0"/>
                </a:lnTo>
                <a:lnTo>
                  <a:pt x="6502641" y="6660836"/>
                </a:lnTo>
                <a:lnTo>
                  <a:pt x="0" y="6660836"/>
                </a:lnTo>
                <a:lnTo>
                  <a:pt x="0" y="0"/>
                </a:lnTo>
                <a:close/>
              </a:path>
            </a:pathLst>
          </a:custGeom>
          <a:blipFill>
            <a:blip r:embed="rId2"/>
            <a:stretch>
              <a:fillRect l="0" t="0" r="0" b="0"/>
            </a:stretch>
          </a:blipFill>
        </p:spPr>
      </p:sp>
      <p:sp>
        <p:nvSpPr>
          <p:cNvPr name="TextBox 3" id="3"/>
          <p:cNvSpPr txBox="true"/>
          <p:nvPr/>
        </p:nvSpPr>
        <p:spPr>
          <a:xfrm rot="0">
            <a:off x="1187452" y="1375697"/>
            <a:ext cx="7079577" cy="990600"/>
          </a:xfrm>
          <a:prstGeom prst="rect">
            <a:avLst/>
          </a:prstGeom>
        </p:spPr>
        <p:txBody>
          <a:bodyPr anchor="t" rtlCol="false" tIns="0" lIns="0" bIns="0" rIns="0">
            <a:spAutoFit/>
          </a:bodyPr>
          <a:lstStyle/>
          <a:p>
            <a:pPr>
              <a:lnSpc>
                <a:spcPts val="7680"/>
              </a:lnSpc>
            </a:pPr>
            <a:r>
              <a:rPr lang="en-US" sz="6400">
                <a:solidFill>
                  <a:srgbClr val="94DDDE"/>
                </a:solidFill>
                <a:latin typeface="Josefin Sans Bold"/>
              </a:rPr>
              <a:t>Mô tả bài toán</a:t>
            </a:r>
          </a:p>
        </p:txBody>
      </p:sp>
      <p:grpSp>
        <p:nvGrpSpPr>
          <p:cNvPr name="Group 4" id="4"/>
          <p:cNvGrpSpPr/>
          <p:nvPr/>
        </p:nvGrpSpPr>
        <p:grpSpPr>
          <a:xfrm rot="0">
            <a:off x="9144000" y="928071"/>
            <a:ext cx="7714897" cy="2876452"/>
            <a:chOff x="0" y="0"/>
            <a:chExt cx="10286529" cy="3835269"/>
          </a:xfrm>
        </p:grpSpPr>
        <p:sp>
          <p:nvSpPr>
            <p:cNvPr name="TextBox 5" id="5"/>
            <p:cNvSpPr txBox="true"/>
            <p:nvPr/>
          </p:nvSpPr>
          <p:spPr>
            <a:xfrm rot="0">
              <a:off x="0" y="-57150"/>
              <a:ext cx="10286529" cy="1943523"/>
            </a:xfrm>
            <a:prstGeom prst="rect">
              <a:avLst/>
            </a:prstGeom>
          </p:spPr>
          <p:txBody>
            <a:bodyPr anchor="t" rtlCol="false" tIns="0" lIns="0" bIns="0" rIns="0">
              <a:spAutoFit/>
            </a:bodyPr>
            <a:lstStyle/>
            <a:p>
              <a:pPr>
                <a:lnSpc>
                  <a:spcPts val="3919"/>
                </a:lnSpc>
              </a:pPr>
              <a:r>
                <a:rPr lang="en-US" sz="2800">
                  <a:solidFill>
                    <a:srgbClr val="94DDDE"/>
                  </a:solidFill>
                  <a:latin typeface="Josefin Sans Bold"/>
                </a:rPr>
                <a:t>Hệ thống cung cấp chức năng cho phép khách hàng đăng nhập vào trang web để tham khảo xem các sản phẩm </a:t>
              </a:r>
            </a:p>
          </p:txBody>
        </p:sp>
        <p:sp>
          <p:nvSpPr>
            <p:cNvPr name="TextBox 6" id="6"/>
            <p:cNvSpPr txBox="true"/>
            <p:nvPr/>
          </p:nvSpPr>
          <p:spPr>
            <a:xfrm rot="0">
              <a:off x="0" y="2193795"/>
              <a:ext cx="10286529" cy="1661795"/>
            </a:xfrm>
            <a:prstGeom prst="rect">
              <a:avLst/>
            </a:prstGeom>
          </p:spPr>
          <p:txBody>
            <a:bodyPr anchor="t" rtlCol="false" tIns="0" lIns="0" bIns="0" rIns="0">
              <a:spAutoFit/>
            </a:bodyPr>
            <a:lstStyle/>
            <a:p>
              <a:pPr>
                <a:lnSpc>
                  <a:spcPts val="3359"/>
                </a:lnSpc>
              </a:pPr>
              <a:r>
                <a:rPr lang="en-US" sz="2400">
                  <a:solidFill>
                    <a:srgbClr val="FEFEFE"/>
                  </a:solidFill>
                  <a:latin typeface="Josefin Sans"/>
                </a:rPr>
                <a:t>từ đó khách hàng đưa ra lựa chọn và mua sản phẩm trên trang web trực tuyến mà không phải đến tận cửa hàng để mua như truyền thống</a:t>
              </a:r>
            </a:p>
          </p:txBody>
        </p:sp>
      </p:grpSp>
      <p:grpSp>
        <p:nvGrpSpPr>
          <p:cNvPr name="Group 7" id="7"/>
          <p:cNvGrpSpPr/>
          <p:nvPr/>
        </p:nvGrpSpPr>
        <p:grpSpPr>
          <a:xfrm rot="0">
            <a:off x="9144000" y="4304857"/>
            <a:ext cx="7714897" cy="3709572"/>
            <a:chOff x="0" y="0"/>
            <a:chExt cx="10286529" cy="4946096"/>
          </a:xfrm>
        </p:grpSpPr>
        <p:sp>
          <p:nvSpPr>
            <p:cNvPr name="TextBox 8" id="8"/>
            <p:cNvSpPr txBox="true"/>
            <p:nvPr/>
          </p:nvSpPr>
          <p:spPr>
            <a:xfrm rot="0">
              <a:off x="0" y="-57150"/>
              <a:ext cx="10286529" cy="1943523"/>
            </a:xfrm>
            <a:prstGeom prst="rect">
              <a:avLst/>
            </a:prstGeom>
          </p:spPr>
          <p:txBody>
            <a:bodyPr anchor="t" rtlCol="false" tIns="0" lIns="0" bIns="0" rIns="0">
              <a:spAutoFit/>
            </a:bodyPr>
            <a:lstStyle/>
            <a:p>
              <a:pPr>
                <a:lnSpc>
                  <a:spcPts val="3919"/>
                </a:lnSpc>
              </a:pPr>
              <a:r>
                <a:rPr lang="en-US" sz="2800">
                  <a:solidFill>
                    <a:srgbClr val="94DDDE"/>
                  </a:solidFill>
                  <a:latin typeface="Josefin Sans Bold"/>
                </a:rPr>
                <a:t>Sau khi mua sản phẩm bên web khách hàng có thể để lại đánh giá cho sản phẩm cũng như shop</a:t>
              </a:r>
            </a:p>
          </p:txBody>
        </p:sp>
        <p:sp>
          <p:nvSpPr>
            <p:cNvPr name="TextBox 9" id="9"/>
            <p:cNvSpPr txBox="true"/>
            <p:nvPr/>
          </p:nvSpPr>
          <p:spPr>
            <a:xfrm rot="0">
              <a:off x="0" y="2197181"/>
              <a:ext cx="10286529" cy="2779395"/>
            </a:xfrm>
            <a:prstGeom prst="rect">
              <a:avLst/>
            </a:prstGeom>
          </p:spPr>
          <p:txBody>
            <a:bodyPr anchor="t" rtlCol="false" tIns="0" lIns="0" bIns="0" rIns="0">
              <a:spAutoFit/>
            </a:bodyPr>
            <a:lstStyle/>
            <a:p>
              <a:pPr>
                <a:lnSpc>
                  <a:spcPts val="3359"/>
                </a:lnSpc>
              </a:pPr>
              <a:r>
                <a:rPr lang="en-US" sz="2400">
                  <a:solidFill>
                    <a:srgbClr val="FEFEFE"/>
                  </a:solidFill>
                  <a:latin typeface="Josefin Sans"/>
                </a:rPr>
                <a:t>Bên cạnh đó khi sản phẩm xảy ra các vấn đề hoặc có thắc mắc về sản phẩm thì khách hàng có thể liên lạc ngay với các nhân viên của shop để được giải đáp thắc mắc.</a:t>
              </a:r>
            </a:p>
            <a:p>
              <a:pPr>
                <a:lnSpc>
                  <a:spcPts val="3359"/>
                </a:lnSpc>
              </a:pPr>
            </a:p>
          </p:txBody>
        </p:sp>
      </p:grpSp>
      <p:sp>
        <p:nvSpPr>
          <p:cNvPr name="TextBox 10" id="10"/>
          <p:cNvSpPr txBox="true"/>
          <p:nvPr/>
        </p:nvSpPr>
        <p:spPr>
          <a:xfrm rot="0">
            <a:off x="9144000" y="7805420"/>
            <a:ext cx="7714897" cy="2481580"/>
          </a:xfrm>
          <a:prstGeom prst="rect">
            <a:avLst/>
          </a:prstGeom>
        </p:spPr>
        <p:txBody>
          <a:bodyPr anchor="t" rtlCol="false" tIns="0" lIns="0" bIns="0" rIns="0">
            <a:spAutoFit/>
          </a:bodyPr>
          <a:lstStyle/>
          <a:p>
            <a:pPr>
              <a:lnSpc>
                <a:spcPts val="3919"/>
              </a:lnSpc>
            </a:pPr>
            <a:r>
              <a:rPr lang="en-US" sz="2799">
                <a:solidFill>
                  <a:srgbClr val="94DDDE"/>
                </a:solidFill>
                <a:latin typeface="Josefin Sans Bold"/>
              </a:rPr>
              <a:t>Và shop cũng cập nhật thường xuyên các tin tức nóng hổi về cuộc sống xung quanh cũng như thông tin mới nhất của các đồ điện tử mới nhất để bắt kịp thời đại.</a:t>
            </a:r>
          </a:p>
          <a:p>
            <a:pPr>
              <a:lnSpc>
                <a:spcPts val="391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3196838" y="1662887"/>
            <a:ext cx="14062462" cy="8117762"/>
          </a:xfrm>
          <a:custGeom>
            <a:avLst/>
            <a:gdLst/>
            <a:ahLst/>
            <a:cxnLst/>
            <a:rect r="r" b="b" t="t" l="l"/>
            <a:pathLst>
              <a:path h="8117762" w="14062462">
                <a:moveTo>
                  <a:pt x="0" y="0"/>
                </a:moveTo>
                <a:lnTo>
                  <a:pt x="14062462" y="0"/>
                </a:lnTo>
                <a:lnTo>
                  <a:pt x="14062462" y="8117762"/>
                </a:lnTo>
                <a:lnTo>
                  <a:pt x="0" y="8117762"/>
                </a:lnTo>
                <a:lnTo>
                  <a:pt x="0" y="0"/>
                </a:lnTo>
                <a:close/>
              </a:path>
            </a:pathLst>
          </a:custGeom>
          <a:blipFill>
            <a:blip r:embed="rId2"/>
            <a:stretch>
              <a:fillRect l="0" t="0" r="0" b="0"/>
            </a:stretch>
          </a:blipFill>
        </p:spPr>
      </p:sp>
      <p:sp>
        <p:nvSpPr>
          <p:cNvPr name="TextBox 3" id="3"/>
          <p:cNvSpPr txBox="true"/>
          <p:nvPr/>
        </p:nvSpPr>
        <p:spPr>
          <a:xfrm rot="0">
            <a:off x="812233" y="500187"/>
            <a:ext cx="7079577" cy="1962150"/>
          </a:xfrm>
          <a:prstGeom prst="rect">
            <a:avLst/>
          </a:prstGeom>
        </p:spPr>
        <p:txBody>
          <a:bodyPr anchor="t" rtlCol="false" tIns="0" lIns="0" bIns="0" rIns="0">
            <a:spAutoFit/>
          </a:bodyPr>
          <a:lstStyle/>
          <a:p>
            <a:pPr>
              <a:lnSpc>
                <a:spcPts val="7680"/>
              </a:lnSpc>
            </a:pPr>
            <a:r>
              <a:rPr lang="en-US" sz="6400">
                <a:solidFill>
                  <a:srgbClr val="94DDDE"/>
                </a:solidFill>
                <a:latin typeface="Josefin Sans Bold"/>
              </a:rPr>
              <a:t>Chức năng thuật toán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684517" y="1679030"/>
            <a:ext cx="6574783" cy="6525472"/>
          </a:xfrm>
          <a:custGeom>
            <a:avLst/>
            <a:gdLst/>
            <a:ahLst/>
            <a:cxnLst/>
            <a:rect r="r" b="b" t="t" l="l"/>
            <a:pathLst>
              <a:path h="6525472" w="6574783">
                <a:moveTo>
                  <a:pt x="0" y="0"/>
                </a:moveTo>
                <a:lnTo>
                  <a:pt x="6574783" y="0"/>
                </a:lnTo>
                <a:lnTo>
                  <a:pt x="6574783" y="6525472"/>
                </a:lnTo>
                <a:lnTo>
                  <a:pt x="0" y="6525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5956" y="2566988"/>
            <a:ext cx="8489114" cy="5153025"/>
          </a:xfrm>
          <a:prstGeom prst="rect">
            <a:avLst/>
          </a:prstGeom>
        </p:spPr>
        <p:txBody>
          <a:bodyPr anchor="t" rtlCol="false" tIns="0" lIns="0" bIns="0" rIns="0">
            <a:spAutoFit/>
          </a:bodyPr>
          <a:lstStyle/>
          <a:p>
            <a:pPr>
              <a:lnSpc>
                <a:spcPts val="10199"/>
              </a:lnSpc>
            </a:pPr>
            <a:r>
              <a:rPr lang="en-US" sz="8499">
                <a:solidFill>
                  <a:srgbClr val="F7B4A7"/>
                </a:solidFill>
                <a:latin typeface="Josefin Sans Bold"/>
              </a:rPr>
              <a:t>CHƯƠNG 2: PHÂN TÍCH HỆ THỐNG</a:t>
            </a:r>
          </a:p>
          <a:p>
            <a:pPr>
              <a:lnSpc>
                <a:spcPts val="10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6032314" y="2500932"/>
            <a:ext cx="11664741" cy="7146522"/>
          </a:xfrm>
          <a:custGeom>
            <a:avLst/>
            <a:gdLst/>
            <a:ahLst/>
            <a:cxnLst/>
            <a:rect r="r" b="b" t="t" l="l"/>
            <a:pathLst>
              <a:path h="7146522" w="11664741">
                <a:moveTo>
                  <a:pt x="0" y="0"/>
                </a:moveTo>
                <a:lnTo>
                  <a:pt x="11664741" y="0"/>
                </a:lnTo>
                <a:lnTo>
                  <a:pt x="11664741" y="7146522"/>
                </a:lnTo>
                <a:lnTo>
                  <a:pt x="0" y="7146522"/>
                </a:lnTo>
                <a:lnTo>
                  <a:pt x="0" y="0"/>
                </a:lnTo>
                <a:close/>
              </a:path>
            </a:pathLst>
          </a:custGeom>
          <a:blipFill>
            <a:blip r:embed="rId2"/>
            <a:stretch>
              <a:fillRect l="0" t="0" r="0" b="0"/>
            </a:stretch>
          </a:blipFill>
        </p:spPr>
      </p:sp>
      <p:grpSp>
        <p:nvGrpSpPr>
          <p:cNvPr name="Group 3" id="3"/>
          <p:cNvGrpSpPr/>
          <p:nvPr/>
        </p:nvGrpSpPr>
        <p:grpSpPr>
          <a:xfrm rot="0">
            <a:off x="1187452" y="1394747"/>
            <a:ext cx="7079577" cy="2212370"/>
            <a:chOff x="0" y="0"/>
            <a:chExt cx="9439436" cy="2949827"/>
          </a:xfrm>
        </p:grpSpPr>
        <p:sp>
          <p:nvSpPr>
            <p:cNvPr name="TextBox 4" id="4"/>
            <p:cNvSpPr txBox="true"/>
            <p:nvPr/>
          </p:nvSpPr>
          <p:spPr>
            <a:xfrm rot="0">
              <a:off x="0" y="-19050"/>
              <a:ext cx="9439436" cy="1314450"/>
            </a:xfrm>
            <a:prstGeom prst="rect">
              <a:avLst/>
            </a:prstGeom>
          </p:spPr>
          <p:txBody>
            <a:bodyPr anchor="t" rtlCol="false" tIns="0" lIns="0" bIns="0" rIns="0">
              <a:spAutoFit/>
            </a:bodyPr>
            <a:lstStyle/>
            <a:p>
              <a:pPr>
                <a:lnSpc>
                  <a:spcPts val="7680"/>
                </a:lnSpc>
              </a:pPr>
              <a:r>
                <a:rPr lang="en-US" sz="6400">
                  <a:solidFill>
                    <a:srgbClr val="94DDDE"/>
                  </a:solidFill>
                  <a:latin typeface="Josefin Sans Bold"/>
                </a:rPr>
                <a:t>Sơ đồ Use case</a:t>
              </a:r>
            </a:p>
          </p:txBody>
        </p:sp>
        <p:sp>
          <p:nvSpPr>
            <p:cNvPr name="TextBox 5" id="5"/>
            <p:cNvSpPr txBox="true"/>
            <p:nvPr/>
          </p:nvSpPr>
          <p:spPr>
            <a:xfrm rot="0">
              <a:off x="0" y="1606040"/>
              <a:ext cx="7324815" cy="1375537"/>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SƠ ĐỒ ADMINISTRATOR.</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5636669" y="749912"/>
            <a:ext cx="12035371" cy="9098452"/>
          </a:xfrm>
          <a:custGeom>
            <a:avLst/>
            <a:gdLst/>
            <a:ahLst/>
            <a:cxnLst/>
            <a:rect r="r" b="b" t="t" l="l"/>
            <a:pathLst>
              <a:path h="9098452" w="12035371">
                <a:moveTo>
                  <a:pt x="0" y="0"/>
                </a:moveTo>
                <a:lnTo>
                  <a:pt x="12035371" y="0"/>
                </a:lnTo>
                <a:lnTo>
                  <a:pt x="12035371" y="9098453"/>
                </a:lnTo>
                <a:lnTo>
                  <a:pt x="0" y="9098453"/>
                </a:lnTo>
                <a:lnTo>
                  <a:pt x="0" y="0"/>
                </a:lnTo>
                <a:close/>
              </a:path>
            </a:pathLst>
          </a:custGeom>
          <a:blipFill>
            <a:blip r:embed="rId2"/>
            <a:stretch>
              <a:fillRect l="0" t="0" r="0" b="0"/>
            </a:stretch>
          </a:blipFill>
        </p:spPr>
      </p:sp>
      <p:sp>
        <p:nvSpPr>
          <p:cNvPr name="Freeform 3" id="3"/>
          <p:cNvSpPr/>
          <p:nvPr/>
        </p:nvSpPr>
        <p:spPr>
          <a:xfrm flipH="false" flipV="false" rot="0">
            <a:off x="1028700" y="5143500"/>
            <a:ext cx="3061010" cy="4114800"/>
          </a:xfrm>
          <a:custGeom>
            <a:avLst/>
            <a:gdLst/>
            <a:ahLst/>
            <a:cxnLst/>
            <a:rect r="r" b="b" t="t" l="l"/>
            <a:pathLst>
              <a:path h="4114800" w="3061010">
                <a:moveTo>
                  <a:pt x="0" y="0"/>
                </a:moveTo>
                <a:lnTo>
                  <a:pt x="3061010" y="0"/>
                </a:lnTo>
                <a:lnTo>
                  <a:pt x="306101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18429" y="459295"/>
            <a:ext cx="5493611" cy="1053084"/>
          </a:xfrm>
          <a:prstGeom prst="rect">
            <a:avLst/>
          </a:prstGeom>
        </p:spPr>
        <p:txBody>
          <a:bodyPr anchor="t" rtlCol="false" tIns="0" lIns="0" bIns="0" rIns="0">
            <a:spAutoFit/>
          </a:bodyPr>
          <a:lstStyle/>
          <a:p>
            <a:pPr>
              <a:lnSpc>
                <a:spcPts val="4262"/>
              </a:lnSpc>
            </a:pPr>
            <a:r>
              <a:rPr lang="en-US" sz="2899" spc="579">
                <a:solidFill>
                  <a:srgbClr val="94DDDE"/>
                </a:solidFill>
                <a:latin typeface="Josefin Sans"/>
              </a:rPr>
              <a:t>USE CASE KHÁCH HÀNG.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DAF2yvNtb2s</dc:identifier>
  <dcterms:modified xsi:type="dcterms:W3CDTF">2011-08-01T06:04:30Z</dcterms:modified>
  <cp:revision>1</cp:revision>
  <dc:title>Xanh dương Các thành phần Cùng kích thước &amp; Giả lập Công nghệ trong Giáo dục Bản thuyết trình Công nghệ</dc:title>
</cp:coreProperties>
</file>